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5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65" r:id="rId16"/>
    <p:sldId id="267" r:id="rId17"/>
    <p:sldId id="273" r:id="rId18"/>
    <p:sldId id="274" r:id="rId19"/>
    <p:sldId id="276" r:id="rId20"/>
    <p:sldId id="277" r:id="rId21"/>
    <p:sldId id="278" r:id="rId22"/>
    <p:sldId id="280" r:id="rId23"/>
    <p:sldId id="304" r:id="rId24"/>
    <p:sldId id="312" r:id="rId25"/>
    <p:sldId id="315" r:id="rId26"/>
    <p:sldId id="314" r:id="rId27"/>
    <p:sldId id="286" r:id="rId28"/>
    <p:sldId id="287" r:id="rId29"/>
    <p:sldId id="288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89" r:id="rId38"/>
    <p:sldId id="298" r:id="rId39"/>
    <p:sldId id="301" r:id="rId40"/>
    <p:sldId id="302" r:id="rId41"/>
    <p:sldId id="303" r:id="rId42"/>
    <p:sldId id="30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DB904-FF0F-4480-932A-017411282031}" v="519" dt="2020-06-18T21:44:26.167"/>
    <p1510:client id="{6BE5A80D-E1F1-4CDF-AB65-0E04D03ADAF2}" v="17" dt="2020-02-28T00:39:30.498"/>
    <p1510:client id="{99A2AF30-C340-4796-9B48-E8D1994C5710}" v="69" dt="2020-06-18T22:09:09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6327"/>
  </p:normalViewPr>
  <p:slideViewPr>
    <p:cSldViewPr snapToGrid="0">
      <p:cViewPr varScale="1">
        <p:scale>
          <a:sx n="72" d="100"/>
          <a:sy n="72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2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7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8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5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3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9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7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7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5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3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5017" y="1298448"/>
            <a:ext cx="7315200" cy="1567141"/>
          </a:xfrm>
        </p:spPr>
        <p:txBody>
          <a:bodyPr>
            <a:normAutofit/>
          </a:bodyPr>
          <a:lstStyle/>
          <a:p>
            <a:r>
              <a:rPr lang="en-US" sz="4000" dirty="0"/>
              <a:t>Introduction to Clinically Relevant Microbiology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3427600"/>
            <a:ext cx="7315200" cy="21570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Edward L. Goodman, MD</a:t>
            </a:r>
          </a:p>
          <a:p>
            <a:r>
              <a:rPr lang="en-US" dirty="0"/>
              <a:t>Core Faculty</a:t>
            </a:r>
          </a:p>
          <a:p>
            <a:r>
              <a:rPr lang="en-US" sz="1700" dirty="0"/>
              <a:t>Emeritus Chief of ID, Emeritus Medical Director of Infection Prevention and Antibiotic Stewardship</a:t>
            </a:r>
          </a:p>
          <a:p>
            <a:r>
              <a:rPr lang="en-US" dirty="0"/>
              <a:t>July 2, 2020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64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Mycobacteria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Typical = M. tuberculosis</a:t>
            </a:r>
          </a:p>
          <a:p>
            <a:pPr lvl="1"/>
            <a:r>
              <a:rPr lang="en-US" dirty="0"/>
              <a:t>AFB smear from sputum = place patient in Airborne Precautions</a:t>
            </a:r>
          </a:p>
          <a:p>
            <a:pPr lvl="1"/>
            <a:r>
              <a:rPr lang="en-US" dirty="0"/>
              <a:t>Send three smears at 8 hour intervals, with one in early AM</a:t>
            </a:r>
            <a:endParaRPr lang="en-US" dirty="0">
              <a:cs typeface="Calibri"/>
            </a:endParaRPr>
          </a:p>
          <a:p>
            <a:pPr lvl="2"/>
            <a:r>
              <a:rPr lang="en-US" dirty="0"/>
              <a:t>If all three negative, Infection Prevention </a:t>
            </a:r>
            <a:r>
              <a:rPr lang="en-US" i="1" dirty="0"/>
              <a:t>may</a:t>
            </a:r>
            <a:r>
              <a:rPr lang="en-US" dirty="0"/>
              <a:t> allow Airborne Precautions to cease</a:t>
            </a:r>
          </a:p>
          <a:p>
            <a:pPr lvl="2"/>
            <a:r>
              <a:rPr lang="en-US" dirty="0"/>
              <a:t>Always check with IP before stopping Airborne</a:t>
            </a:r>
          </a:p>
          <a:p>
            <a:pPr lvl="1"/>
            <a:r>
              <a:rPr lang="en-US" dirty="0"/>
              <a:t>Direct PCR on sputum available for M. Tb as well as INH, Rif resistance (Cepheid)</a:t>
            </a:r>
          </a:p>
          <a:p>
            <a:pPr lvl="1"/>
            <a:r>
              <a:rPr lang="en-US" dirty="0" err="1"/>
              <a:t>Geneprobe</a:t>
            </a:r>
            <a:r>
              <a:rPr lang="en-US" dirty="0"/>
              <a:t> on culture allows distinction between M. Tb and Avium, </a:t>
            </a:r>
            <a:r>
              <a:rPr lang="en-US" dirty="0" err="1"/>
              <a:t>Kansasii</a:t>
            </a:r>
            <a:endParaRPr lang="en-US" dirty="0"/>
          </a:p>
          <a:p>
            <a:endParaRPr lang="en-US" dirty="0"/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27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Atypical Mycobacteria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Slow growers</a:t>
            </a:r>
          </a:p>
          <a:p>
            <a:pPr lvl="1"/>
            <a:r>
              <a:rPr lang="en-US" dirty="0"/>
              <a:t>M. avium </a:t>
            </a:r>
          </a:p>
          <a:p>
            <a:pPr lvl="2"/>
            <a:r>
              <a:rPr lang="en-US" dirty="0"/>
              <a:t>Mimics TB</a:t>
            </a:r>
          </a:p>
          <a:p>
            <a:pPr lvl="2"/>
            <a:r>
              <a:rPr lang="en-US" dirty="0"/>
              <a:t>Disseminated in HIV</a:t>
            </a:r>
          </a:p>
          <a:p>
            <a:pPr lvl="1"/>
            <a:r>
              <a:rPr lang="en-US" dirty="0"/>
              <a:t>M. </a:t>
            </a:r>
            <a:r>
              <a:rPr lang="en-US" dirty="0" err="1"/>
              <a:t>kansasii</a:t>
            </a:r>
            <a:endParaRPr lang="en-US" dirty="0"/>
          </a:p>
          <a:p>
            <a:pPr lvl="2"/>
            <a:r>
              <a:rPr lang="en-US" dirty="0"/>
              <a:t>Mimics TB</a:t>
            </a:r>
          </a:p>
          <a:p>
            <a:pPr lvl="1"/>
            <a:r>
              <a:rPr lang="en-US" dirty="0"/>
              <a:t>M. </a:t>
            </a:r>
            <a:r>
              <a:rPr lang="en-US" dirty="0" err="1"/>
              <a:t>marinum</a:t>
            </a:r>
            <a:endParaRPr lang="en-US" dirty="0"/>
          </a:p>
          <a:p>
            <a:pPr lvl="2"/>
            <a:r>
              <a:rPr lang="en-US" dirty="0"/>
              <a:t>Aquarium, extremities, grows at lower temperature</a:t>
            </a:r>
            <a:endParaRPr lang="en-US" dirty="0">
              <a:cs typeface="Calibri"/>
            </a:endParaRPr>
          </a:p>
          <a:p>
            <a:r>
              <a:rPr lang="en-US" dirty="0"/>
              <a:t>Rapid growers = resistant to standard TB drugs</a:t>
            </a:r>
          </a:p>
          <a:p>
            <a:pPr lvl="1"/>
            <a:r>
              <a:rPr lang="en-US" dirty="0"/>
              <a:t>M. </a:t>
            </a:r>
            <a:r>
              <a:rPr lang="en-US" dirty="0" err="1"/>
              <a:t>fortuitum</a:t>
            </a:r>
            <a:endParaRPr lang="en-US" dirty="0"/>
          </a:p>
          <a:p>
            <a:pPr lvl="1"/>
            <a:r>
              <a:rPr lang="en-US" dirty="0"/>
              <a:t>M. </a:t>
            </a:r>
            <a:r>
              <a:rPr lang="en-US" dirty="0" err="1"/>
              <a:t>chelonei</a:t>
            </a:r>
            <a:endParaRPr lang="en-US" dirty="0"/>
          </a:p>
          <a:p>
            <a:pPr lvl="1"/>
            <a:r>
              <a:rPr lang="en-US" dirty="0"/>
              <a:t>M. </a:t>
            </a:r>
            <a:r>
              <a:rPr lang="en-US" dirty="0" err="1"/>
              <a:t>abscessus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Yeasts</a:t>
            </a:r>
          </a:p>
          <a:p>
            <a:pPr lvl="1"/>
            <a:r>
              <a:rPr lang="en-US" dirty="0"/>
              <a:t>Candida</a:t>
            </a:r>
          </a:p>
          <a:p>
            <a:pPr lvl="1"/>
            <a:r>
              <a:rPr lang="en-US" dirty="0"/>
              <a:t>Cryptococcus</a:t>
            </a:r>
          </a:p>
          <a:p>
            <a:pPr lvl="1"/>
            <a:r>
              <a:rPr lang="en-US" dirty="0"/>
              <a:t>Sporotrichosis</a:t>
            </a:r>
          </a:p>
          <a:p>
            <a:r>
              <a:rPr lang="en-US" dirty="0"/>
              <a:t>Hyphae formers</a:t>
            </a:r>
          </a:p>
          <a:p>
            <a:pPr lvl="1"/>
            <a:r>
              <a:rPr lang="en-US" dirty="0"/>
              <a:t>Dimorphic = geographic distribution</a:t>
            </a:r>
            <a:endParaRPr lang="en-US" dirty="0">
              <a:cs typeface="Calibri"/>
            </a:endParaRPr>
          </a:p>
          <a:p>
            <a:pPr lvl="2"/>
            <a:r>
              <a:rPr lang="en-US" dirty="0" err="1"/>
              <a:t>Histo</a:t>
            </a:r>
            <a:r>
              <a:rPr lang="en-US" dirty="0"/>
              <a:t>, Cocci, </a:t>
            </a:r>
            <a:r>
              <a:rPr lang="en-US" dirty="0" err="1"/>
              <a:t>Blasto</a:t>
            </a:r>
            <a:endParaRPr lang="en-US" dirty="0"/>
          </a:p>
          <a:p>
            <a:pPr lvl="1"/>
            <a:r>
              <a:rPr lang="en-US" dirty="0"/>
              <a:t>Opportunistic</a:t>
            </a:r>
          </a:p>
          <a:p>
            <a:pPr lvl="2"/>
            <a:r>
              <a:rPr lang="en-US" dirty="0" err="1"/>
              <a:t>Aspergillis</a:t>
            </a:r>
            <a:endParaRPr lang="en-US" dirty="0"/>
          </a:p>
          <a:p>
            <a:pPr lvl="2"/>
            <a:r>
              <a:rPr lang="en-US" dirty="0"/>
              <a:t>Zygomycetes</a:t>
            </a:r>
          </a:p>
          <a:p>
            <a:pPr lvl="2"/>
            <a:r>
              <a:rPr lang="en-US" dirty="0"/>
              <a:t>Fusarium</a:t>
            </a:r>
          </a:p>
        </p:txBody>
      </p:sp>
    </p:spTree>
    <p:extLst>
      <p:ext uri="{BB962C8B-B14F-4D97-AF65-F5344CB8AC3E}">
        <p14:creationId xmlns:p14="http://schemas.microsoft.com/office/powerpoint/2010/main" val="3185090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Protozoans (do </a:t>
            </a:r>
            <a:r>
              <a:rPr lang="en-US" i="1" dirty="0"/>
              <a:t>not</a:t>
            </a:r>
            <a:r>
              <a:rPr lang="en-US" dirty="0"/>
              <a:t> cause eosinophilia)</a:t>
            </a:r>
          </a:p>
          <a:p>
            <a:pPr lvl="1"/>
            <a:r>
              <a:rPr lang="en-US" dirty="0"/>
              <a:t>Malaria = rapid antigen test, thick and thin smears</a:t>
            </a:r>
          </a:p>
          <a:p>
            <a:pPr lvl="1"/>
            <a:r>
              <a:rPr lang="en-US" dirty="0"/>
              <a:t>Amoeba = rapid antigen test, serology</a:t>
            </a:r>
          </a:p>
          <a:p>
            <a:pPr lvl="1"/>
            <a:r>
              <a:rPr lang="en-US" dirty="0"/>
              <a:t>Giardia = rapid antigen test</a:t>
            </a:r>
          </a:p>
          <a:p>
            <a:pPr lvl="1"/>
            <a:r>
              <a:rPr lang="en-US" dirty="0"/>
              <a:t>Leishmania = histopathology</a:t>
            </a:r>
          </a:p>
          <a:p>
            <a:r>
              <a:rPr lang="en-US" dirty="0"/>
              <a:t>Worms = detected by microscopy (eggs and segments)</a:t>
            </a:r>
          </a:p>
          <a:p>
            <a:pPr lvl="1"/>
            <a:r>
              <a:rPr lang="en-US" dirty="0"/>
              <a:t>Roundworms (Ascaris, </a:t>
            </a:r>
            <a:r>
              <a:rPr lang="en-US" dirty="0" err="1"/>
              <a:t>Strongyloides</a:t>
            </a:r>
            <a:r>
              <a:rPr lang="en-US" dirty="0"/>
              <a:t>, </a:t>
            </a:r>
            <a:r>
              <a:rPr lang="en-US" dirty="0" err="1"/>
              <a:t>Necator</a:t>
            </a:r>
            <a:r>
              <a:rPr lang="en-US" dirty="0"/>
              <a:t>, pinworms)</a:t>
            </a:r>
          </a:p>
          <a:p>
            <a:pPr lvl="1"/>
            <a:r>
              <a:rPr lang="en-US" dirty="0"/>
              <a:t>Flukes (Schistosomiasis, </a:t>
            </a:r>
            <a:r>
              <a:rPr lang="en-US" dirty="0" err="1"/>
              <a:t>Fasciola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Tapeworms (Taenia)</a:t>
            </a:r>
          </a:p>
        </p:txBody>
      </p:sp>
    </p:spTree>
    <p:extLst>
      <p:ext uri="{BB962C8B-B14F-4D97-AF65-F5344CB8AC3E}">
        <p14:creationId xmlns:p14="http://schemas.microsoft.com/office/powerpoint/2010/main" val="249497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No longer culture technology, only PCR and serology</a:t>
            </a:r>
          </a:p>
          <a:p>
            <a:r>
              <a:rPr lang="en-US" dirty="0" err="1"/>
              <a:t>Biofire</a:t>
            </a:r>
            <a:r>
              <a:rPr lang="en-US" dirty="0"/>
              <a:t> Respiratory panel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16 viruses, 3 bacteria</a:t>
            </a:r>
          </a:p>
          <a:p>
            <a:pPr lvl="1"/>
            <a:r>
              <a:rPr lang="en-US" dirty="0">
                <a:cs typeface="Calibri"/>
              </a:rPr>
              <a:t>Several corona viruses detected but not yet COVID (soon we hope)</a:t>
            </a:r>
          </a:p>
          <a:p>
            <a:r>
              <a:rPr lang="en-US" dirty="0"/>
              <a:t>Stool panel = restricted to ID and GI</a:t>
            </a:r>
            <a:endParaRPr lang="en-US" dirty="0">
              <a:cs typeface="Calibri"/>
            </a:endParaRPr>
          </a:p>
          <a:p>
            <a:r>
              <a:rPr lang="en-US" dirty="0"/>
              <a:t>CSF panel = restricted to ID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dirty="0"/>
              <a:t>EBV</a:t>
            </a:r>
          </a:p>
          <a:p>
            <a:pPr lvl="1"/>
            <a:r>
              <a:rPr lang="en-US" dirty="0"/>
              <a:t>CMV</a:t>
            </a:r>
          </a:p>
          <a:p>
            <a:pPr lvl="1"/>
            <a:r>
              <a:rPr lang="en-US" dirty="0"/>
              <a:t>HSV</a:t>
            </a:r>
          </a:p>
          <a:p>
            <a:pPr lvl="1"/>
            <a:r>
              <a:rPr lang="en-US" dirty="0"/>
              <a:t>JK</a:t>
            </a:r>
          </a:p>
          <a:p>
            <a:pPr lvl="1"/>
            <a:r>
              <a:rPr lang="en-US" dirty="0"/>
              <a:t>Community acquired enterovirus panel not in use yet</a:t>
            </a:r>
          </a:p>
        </p:txBody>
      </p:sp>
    </p:spTree>
    <p:extLst>
      <p:ext uri="{BB962C8B-B14F-4D97-AF65-F5344CB8AC3E}">
        <p14:creationId xmlns:p14="http://schemas.microsoft.com/office/powerpoint/2010/main" val="59942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Features of Microbiology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Susceptibility tests often lead directly to treatment </a:t>
            </a:r>
          </a:p>
          <a:p>
            <a:pPr lvl="1"/>
            <a:r>
              <a:rPr lang="en-US" dirty="0"/>
              <a:t>No other lab has that influence</a:t>
            </a:r>
          </a:p>
          <a:p>
            <a:pPr lvl="1"/>
            <a:r>
              <a:rPr lang="en-US" dirty="0"/>
              <a:t>Imagine a report that says: </a:t>
            </a:r>
          </a:p>
          <a:p>
            <a:pPr lvl="2"/>
            <a:r>
              <a:rPr lang="en-US" dirty="0"/>
              <a:t>“K is 3.0. Treat with 40 </a:t>
            </a:r>
            <a:r>
              <a:rPr lang="en-US" dirty="0" err="1"/>
              <a:t>meq</a:t>
            </a:r>
            <a:r>
              <a:rPr lang="en-US" dirty="0"/>
              <a:t> KCL!”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Hgb</a:t>
            </a:r>
            <a:r>
              <a:rPr lang="en-US" dirty="0"/>
              <a:t> 6.7. Treat with 2 u packed RBC”</a:t>
            </a:r>
          </a:p>
          <a:p>
            <a:pPr lvl="2"/>
            <a:r>
              <a:rPr lang="en-US" dirty="0"/>
              <a:t>But a urine culture growing 100,000 CFU of E coli susceptible to levofloxacin almost always leads to an order!! Just like Dr. Strangelove’s mechanical arm.</a:t>
            </a:r>
          </a:p>
        </p:txBody>
      </p:sp>
    </p:spTree>
    <p:extLst>
      <p:ext uri="{BB962C8B-B14F-4D97-AF65-F5344CB8AC3E}">
        <p14:creationId xmlns:p14="http://schemas.microsoft.com/office/powerpoint/2010/main" val="279875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Technology in Micro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Automated blood culture detection = 24/7 positive results called to patient’s nurse</a:t>
            </a:r>
          </a:p>
          <a:p>
            <a:r>
              <a:rPr lang="en-US" dirty="0"/>
              <a:t>Rapid susceptibility testing</a:t>
            </a:r>
          </a:p>
          <a:p>
            <a:pPr lvl="1"/>
            <a:r>
              <a:rPr lang="en-US" dirty="0"/>
              <a:t>For most common organisms, MIC is resulted in 18 hours after growth on solid media</a:t>
            </a:r>
          </a:p>
          <a:p>
            <a:r>
              <a:rPr lang="en-US" dirty="0"/>
              <a:t>Molecular detection of resistance genes is available 4 hours from detection in liquid media – look for it in EMR or call</a:t>
            </a:r>
          </a:p>
          <a:p>
            <a:pPr lvl="1"/>
            <a:r>
              <a:rPr lang="en-US" dirty="0"/>
              <a:t>On gram positive, can detect S. aureus, </a:t>
            </a:r>
            <a:r>
              <a:rPr lang="en-US" dirty="0" err="1"/>
              <a:t>Coag</a:t>
            </a:r>
            <a:r>
              <a:rPr lang="en-US" dirty="0"/>
              <a:t> neg staph and Mec A (=MRSA.)</a:t>
            </a:r>
          </a:p>
          <a:p>
            <a:pPr lvl="2"/>
            <a:r>
              <a:rPr lang="en-US" dirty="0"/>
              <a:t>Report that states “Staph species” does </a:t>
            </a:r>
            <a:r>
              <a:rPr lang="en-US" i="1" dirty="0"/>
              <a:t>not </a:t>
            </a:r>
            <a:r>
              <a:rPr lang="en-US" dirty="0"/>
              <a:t>mean necessarily </a:t>
            </a:r>
            <a:r>
              <a:rPr lang="en-US" dirty="0" err="1"/>
              <a:t>coag</a:t>
            </a:r>
            <a:r>
              <a:rPr lang="en-US" dirty="0"/>
              <a:t> neg. It still could be S. aureus.</a:t>
            </a:r>
          </a:p>
          <a:p>
            <a:pPr lvl="1"/>
            <a:r>
              <a:rPr lang="en-US" dirty="0"/>
              <a:t>Gram negative = many enterobacteriaceae species, </a:t>
            </a:r>
            <a:r>
              <a:rPr lang="en-US" i="1" dirty="0"/>
              <a:t>some</a:t>
            </a:r>
            <a:r>
              <a:rPr lang="en-US" dirty="0"/>
              <a:t> ESBL targets. Not detecting an ESBL does not rule ESBL out. Have to wait on MICs</a:t>
            </a:r>
          </a:p>
          <a:p>
            <a:r>
              <a:rPr lang="en-US" dirty="0"/>
              <a:t>Nucleic acid amplification: N. gonorrhea, C. trachomatis on </a:t>
            </a:r>
            <a:r>
              <a:rPr lang="en-US" i="1" dirty="0"/>
              <a:t>voided</a:t>
            </a:r>
            <a:r>
              <a:rPr lang="en-US" dirty="0"/>
              <a:t> urine, as well as penile or cervical discharge</a:t>
            </a:r>
          </a:p>
          <a:p>
            <a:r>
              <a:rPr lang="en-US" dirty="0"/>
              <a:t>DNA probe for Mycobacteria tuberculosis</a:t>
            </a:r>
          </a:p>
          <a:p>
            <a:r>
              <a:rPr lang="en-US" dirty="0"/>
              <a:t>Fluorescent In Situ Hybridization (FISH): examples</a:t>
            </a:r>
          </a:p>
          <a:p>
            <a:r>
              <a:rPr lang="en-US" dirty="0"/>
              <a:t>MALDI-TOF = Mass spectrometry time of flight: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4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“Pearls”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Swabs only for throat; cervical and urethral swabs require special GC media</a:t>
            </a:r>
          </a:p>
          <a:p>
            <a:pPr lvl="1"/>
            <a:r>
              <a:rPr lang="en-US" dirty="0"/>
              <a:t>For abscesses, NEVER SEND SWAB. Instead promptly send liquid pus in capped syringe</a:t>
            </a:r>
          </a:p>
          <a:p>
            <a:r>
              <a:rPr lang="en-US" dirty="0"/>
              <a:t>Gram stain showing GNR but no aerobic growth, think of anaerobes</a:t>
            </a:r>
          </a:p>
          <a:p>
            <a:r>
              <a:rPr lang="en-US" dirty="0"/>
              <a:t>Anaerobic cultures only from abscesses, blood, tissue</a:t>
            </a:r>
          </a:p>
          <a:p>
            <a:pPr lvl="1"/>
            <a:r>
              <a:rPr lang="en-US" dirty="0"/>
              <a:t>Never from sputum, stool, urine, genital, CSF (OR YOU WILL BE LAUGHTED AT!)</a:t>
            </a:r>
          </a:p>
          <a:p>
            <a:pPr lvl="1"/>
            <a:r>
              <a:rPr lang="en-US" dirty="0"/>
              <a:t>Why? These sites have a normal anaerobic flora</a:t>
            </a:r>
          </a:p>
          <a:p>
            <a:r>
              <a:rPr lang="en-US" dirty="0"/>
              <a:t>Blood culture for GPC positive within &lt;12 hours = likely S. </a:t>
            </a:r>
            <a:r>
              <a:rPr lang="en-US" dirty="0" err="1"/>
              <a:t>aureus</a:t>
            </a:r>
            <a:endParaRPr lang="en-US" dirty="0"/>
          </a:p>
          <a:p>
            <a:r>
              <a:rPr lang="en-US" dirty="0"/>
              <a:t>Growth in anaerobic bottle could be </a:t>
            </a:r>
            <a:r>
              <a:rPr lang="en-US" dirty="0" err="1"/>
              <a:t>enterobacteraciae</a:t>
            </a:r>
            <a:r>
              <a:rPr lang="en-US" dirty="0"/>
              <a:t> (E coli, </a:t>
            </a:r>
            <a:r>
              <a:rPr lang="en-US" dirty="0" err="1"/>
              <a:t>etc</a:t>
            </a:r>
            <a:r>
              <a:rPr lang="en-US" dirty="0"/>
              <a:t>) or anaerobes, although anaerobes grow slower than aerobes</a:t>
            </a:r>
          </a:p>
          <a:p>
            <a:r>
              <a:rPr lang="en-US" dirty="0"/>
              <a:t>Growth in aerobic bottle could be </a:t>
            </a:r>
            <a:r>
              <a:rPr lang="en-US" dirty="0" err="1"/>
              <a:t>enterobacteraciae</a:t>
            </a:r>
            <a:r>
              <a:rPr lang="en-US" dirty="0"/>
              <a:t> or non fermenters (Pseudomonas, Acinetobacter)</a:t>
            </a:r>
          </a:p>
        </p:txBody>
      </p:sp>
    </p:spTree>
    <p:extLst>
      <p:ext uri="{BB962C8B-B14F-4D97-AF65-F5344CB8AC3E}">
        <p14:creationId xmlns:p14="http://schemas.microsoft.com/office/powerpoint/2010/main" val="224187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Pearls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Nucleic Acid Amplification Tests (NAAT) for gonorrhea and chlamydia are for:</a:t>
            </a:r>
          </a:p>
          <a:p>
            <a:pPr lvl="1"/>
            <a:r>
              <a:rPr lang="en-US" dirty="0"/>
              <a:t>Men: voided urine, pharynx, anus</a:t>
            </a:r>
          </a:p>
          <a:p>
            <a:pPr lvl="1"/>
            <a:r>
              <a:rPr lang="en-US" dirty="0"/>
              <a:t>Women: voided urine, pharynx, endocervix, anus</a:t>
            </a:r>
          </a:p>
          <a:p>
            <a:pPr lvl="1"/>
            <a:r>
              <a:rPr lang="en-US" dirty="0"/>
              <a:t>Do not allow susceptibilities, only detection of DNA </a:t>
            </a:r>
          </a:p>
          <a:p>
            <a:r>
              <a:rPr lang="en-US" dirty="0"/>
              <a:t>Neisseria gonorrhea is very fastidious, requiring X and V factors present in chocolate agar. Cultures are discouraged, but:</a:t>
            </a:r>
          </a:p>
          <a:p>
            <a:pPr lvl="1"/>
            <a:r>
              <a:rPr lang="en-US" dirty="0"/>
              <a:t>For sterile body fluid (joints, CSF) chocolate agar can grow N. gonorrhea and everything else</a:t>
            </a:r>
          </a:p>
          <a:p>
            <a:pPr lvl="1"/>
            <a:r>
              <a:rPr lang="en-US" dirty="0"/>
              <a:t>For mucosal sites (pharynx, cervix, rectum, urethra), chocolate agar grows EVERYTHING so must use Selective Inhibitory Agar (</a:t>
            </a:r>
            <a:r>
              <a:rPr lang="en-US" dirty="0" err="1"/>
              <a:t>Jembec</a:t>
            </a:r>
            <a:r>
              <a:rPr lang="en-US" dirty="0"/>
              <a:t> plates- Thayer Martin with </a:t>
            </a:r>
            <a:r>
              <a:rPr lang="en-US" dirty="0" err="1"/>
              <a:t>Vanc</a:t>
            </a:r>
            <a:r>
              <a:rPr lang="en-US" dirty="0"/>
              <a:t>, Colistin, Nystatin) with CO2 tablet. Then </a:t>
            </a:r>
            <a:r>
              <a:rPr lang="en-US"/>
              <a:t>sealed in a bag</a:t>
            </a:r>
            <a:endParaRPr lang="en-US" dirty="0"/>
          </a:p>
          <a:p>
            <a:pPr lvl="2"/>
            <a:r>
              <a:rPr lang="en-US" dirty="0"/>
              <a:t>Call Micro Lab (X6350) for the appropriate media</a:t>
            </a:r>
          </a:p>
          <a:p>
            <a:pPr lvl="1"/>
            <a:r>
              <a:rPr lang="en-US" dirty="0"/>
              <a:t>Whenever a culture for gonorrhea is sent, IT MUST BE IMMEDIATELY TAKEN TO LAB or isolates will die</a:t>
            </a:r>
          </a:p>
        </p:txBody>
      </p:sp>
    </p:spTree>
    <p:extLst>
      <p:ext uri="{BB962C8B-B14F-4D97-AF65-F5344CB8AC3E}">
        <p14:creationId xmlns:p14="http://schemas.microsoft.com/office/powerpoint/2010/main" val="4282395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Susceptibility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aerobic/facultative bacteria only </a:t>
            </a:r>
          </a:p>
          <a:p>
            <a:r>
              <a:rPr lang="en-US" dirty="0"/>
              <a:t>For anaerobes, fungi, mycobacteria, it is a “send out”</a:t>
            </a:r>
          </a:p>
          <a:p>
            <a:r>
              <a:rPr lang="en-US" dirty="0"/>
              <a:t>Cascade reporting is a requirement for Antibiotic Stewardship</a:t>
            </a:r>
          </a:p>
          <a:p>
            <a:pPr lvl="1"/>
            <a:r>
              <a:rPr lang="en-US" dirty="0"/>
              <a:t>Reporting broad spectrum drugs only when there is resistance to narrow spectrum drugs</a:t>
            </a:r>
          </a:p>
          <a:p>
            <a:r>
              <a:rPr lang="en-US" dirty="0"/>
              <a:t>Suppressing drugs</a:t>
            </a:r>
          </a:p>
          <a:p>
            <a:pPr lvl="1"/>
            <a:r>
              <a:rPr lang="en-US" dirty="0"/>
              <a:t>If inappropriate for the site –e.g., </a:t>
            </a:r>
            <a:r>
              <a:rPr lang="en-US" dirty="0" err="1"/>
              <a:t>nitrofurantoin</a:t>
            </a:r>
            <a:r>
              <a:rPr lang="en-US" dirty="0"/>
              <a:t> for E coli in blood</a:t>
            </a:r>
          </a:p>
          <a:p>
            <a:pPr lvl="1"/>
            <a:r>
              <a:rPr lang="en-US" dirty="0"/>
              <a:t>If not in the formulary</a:t>
            </a:r>
          </a:p>
          <a:p>
            <a:r>
              <a:rPr lang="en-US" dirty="0"/>
              <a:t>So, if you are using a drug that is not in the susceptibility panel, there is a reason – no need to call Micro to test it or </a:t>
            </a:r>
            <a:r>
              <a:rPr lang="en-US"/>
              <a:t>release result.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6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Groups of Bacteria Encountered</a:t>
            </a:r>
          </a:p>
          <a:p>
            <a:r>
              <a:rPr lang="en-US" dirty="0"/>
              <a:t>An Overview of What the Micro Lab Does</a:t>
            </a:r>
          </a:p>
          <a:p>
            <a:r>
              <a:rPr lang="en-US" dirty="0"/>
              <a:t>Newer Technology</a:t>
            </a:r>
          </a:p>
          <a:p>
            <a:r>
              <a:rPr lang="en-US" dirty="0"/>
              <a:t>A Few “Pearls”</a:t>
            </a:r>
          </a:p>
          <a:p>
            <a:r>
              <a:rPr lang="en-US" dirty="0"/>
              <a:t>A Primer on Susceptibility Testing</a:t>
            </a:r>
          </a:p>
          <a:p>
            <a:r>
              <a:rPr lang="en-US" dirty="0"/>
              <a:t>Review of some resistance mechanisms</a:t>
            </a:r>
          </a:p>
          <a:p>
            <a:r>
              <a:rPr lang="en-US" dirty="0"/>
              <a:t>Summary of “Everything You Wanted to Know </a:t>
            </a:r>
            <a:r>
              <a:rPr lang="en-US"/>
              <a:t>about Antibiotics…”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99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Patient Differ from a Test Tube?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369740"/>
              </p:ext>
            </p:extLst>
          </p:nvPr>
        </p:nvGraphicFramePr>
        <p:xfrm>
          <a:off x="3868738" y="863600"/>
          <a:ext cx="73152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 Test = “test tube”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Has excretory organs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Drug levels are not 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Sequestered foci where drugs penetrate poorly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Uniform distribution of drug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Protein</a:t>
                      </a:r>
                      <a:r>
                        <a:rPr lang="en-US" baseline="0" dirty="0"/>
                        <a:t> binding of drugs: only unbound is active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protein, only liquid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Antimicrobial PMN’s,</a:t>
                      </a:r>
                      <a:r>
                        <a:rPr lang="en-US" baseline="0" dirty="0"/>
                        <a:t> globulins, complement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667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Therefore, Susceptibilities Can be Misleading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Cephalothin</a:t>
            </a:r>
            <a:r>
              <a:rPr lang="en-US" dirty="0"/>
              <a:t> (obsolete precursor to </a:t>
            </a:r>
            <a:r>
              <a:rPr lang="en-US" dirty="0" err="1"/>
              <a:t>cefazolin</a:t>
            </a:r>
            <a:r>
              <a:rPr lang="en-US" dirty="0"/>
              <a:t>) was active against </a:t>
            </a:r>
            <a:r>
              <a:rPr lang="en-US" dirty="0" err="1"/>
              <a:t>Strept</a:t>
            </a:r>
            <a:r>
              <a:rPr lang="en-US" dirty="0"/>
              <a:t> </a:t>
            </a:r>
            <a:r>
              <a:rPr lang="en-US" dirty="0" err="1"/>
              <a:t>pneumo</a:t>
            </a:r>
            <a:endParaRPr lang="en-US" dirty="0"/>
          </a:p>
          <a:p>
            <a:pPr lvl="1"/>
            <a:r>
              <a:rPr lang="en-US" dirty="0"/>
              <a:t>But didn’t work in CSF. </a:t>
            </a:r>
          </a:p>
          <a:p>
            <a:pPr lvl="1"/>
            <a:r>
              <a:rPr lang="en-US" dirty="0"/>
              <a:t>Why? No active drug penetration into CSF, only an inactive metabolite.</a:t>
            </a:r>
          </a:p>
          <a:p>
            <a:r>
              <a:rPr lang="en-US" dirty="0"/>
              <a:t>Ampicillin inactive against all Klebsiella</a:t>
            </a:r>
          </a:p>
          <a:p>
            <a:pPr lvl="1"/>
            <a:r>
              <a:rPr lang="en-US" dirty="0"/>
              <a:t>Yet it can work in simple UTI. </a:t>
            </a:r>
          </a:p>
          <a:p>
            <a:pPr lvl="1"/>
            <a:r>
              <a:rPr lang="en-US" dirty="0"/>
              <a:t>Why, concentration in urine well above MIC</a:t>
            </a:r>
          </a:p>
          <a:p>
            <a:r>
              <a:rPr lang="en-US" dirty="0"/>
              <a:t>The original form of </a:t>
            </a:r>
            <a:r>
              <a:rPr lang="en-US" dirty="0" err="1"/>
              <a:t>imipenem</a:t>
            </a:r>
            <a:r>
              <a:rPr lang="en-US" dirty="0"/>
              <a:t> could treat E coli bacteremia but not UTI</a:t>
            </a:r>
          </a:p>
          <a:p>
            <a:pPr lvl="1"/>
            <a:r>
              <a:rPr lang="en-US" dirty="0"/>
              <a:t>Why, it was inactivated in kidney due to an enzyme (</a:t>
            </a:r>
            <a:r>
              <a:rPr lang="en-US" dirty="0" err="1"/>
              <a:t>dihydropeptidase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Addition of </a:t>
            </a:r>
            <a:r>
              <a:rPr lang="en-US" dirty="0" err="1"/>
              <a:t>cilastatin</a:t>
            </a:r>
            <a:r>
              <a:rPr lang="en-US" dirty="0"/>
              <a:t> inactivated enzyme that inactivated </a:t>
            </a:r>
            <a:r>
              <a:rPr lang="en-US" dirty="0" err="1"/>
              <a:t>imipenem</a:t>
            </a:r>
            <a:r>
              <a:rPr lang="en-US" dirty="0"/>
              <a:t>!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22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Susceptibility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 diffusion give zone sizes</a:t>
            </a:r>
          </a:p>
          <a:p>
            <a:pPr lvl="1"/>
            <a:r>
              <a:rPr lang="en-US" dirty="0"/>
              <a:t>Kirby Bauer</a:t>
            </a:r>
          </a:p>
          <a:p>
            <a:pPr lvl="1"/>
            <a:r>
              <a:rPr lang="en-US" dirty="0"/>
              <a:t>Do not allow comparison between drugs</a:t>
            </a:r>
          </a:p>
          <a:p>
            <a:pPr lvl="1"/>
            <a:r>
              <a:rPr lang="en-US" dirty="0"/>
              <a:t>Still in use for selected isolates for which MIC can’t be done: </a:t>
            </a:r>
          </a:p>
          <a:p>
            <a:r>
              <a:rPr lang="en-US" dirty="0"/>
              <a:t>Dilution determine Minimum Inhibitory Concentration (MIC)</a:t>
            </a:r>
          </a:p>
          <a:p>
            <a:pPr lvl="1"/>
            <a:r>
              <a:rPr lang="en-US" dirty="0"/>
              <a:t>Tube dilution</a:t>
            </a:r>
          </a:p>
          <a:p>
            <a:pPr lvl="1"/>
            <a:r>
              <a:rPr lang="en-US" dirty="0" err="1"/>
              <a:t>Microtube</a:t>
            </a:r>
            <a:r>
              <a:rPr lang="en-US" dirty="0"/>
              <a:t> dilution</a:t>
            </a:r>
          </a:p>
          <a:p>
            <a:pPr lvl="1"/>
            <a:r>
              <a:rPr lang="en-US" dirty="0"/>
              <a:t>Agar plate dilution</a:t>
            </a:r>
          </a:p>
          <a:p>
            <a:r>
              <a:rPr lang="en-US" dirty="0"/>
              <a:t>Hybrid test = E test</a:t>
            </a:r>
          </a:p>
        </p:txBody>
      </p:sp>
    </p:spTree>
    <p:extLst>
      <p:ext uri="{BB962C8B-B14F-4D97-AF65-F5344CB8AC3E}">
        <p14:creationId xmlns:p14="http://schemas.microsoft.com/office/powerpoint/2010/main" val="831732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MIC and Zone Size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577" y="1931438"/>
            <a:ext cx="5355036" cy="35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23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MIC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Nothing unless you understand pharmacokinetics of the drug </a:t>
            </a:r>
          </a:p>
          <a:p>
            <a:pPr lvl="1"/>
            <a:r>
              <a:rPr lang="en-US" dirty="0"/>
              <a:t>Achievable serum level </a:t>
            </a:r>
          </a:p>
          <a:p>
            <a:pPr lvl="2"/>
            <a:r>
              <a:rPr lang="en-US" dirty="0"/>
              <a:t>Look in Care Connect “References” – either Sanford or Lexicomp</a:t>
            </a:r>
          </a:p>
          <a:p>
            <a:pPr lvl="1"/>
            <a:r>
              <a:rPr lang="en-US" dirty="0"/>
              <a:t>Penetration into various body compartments – e.g., urine, CSF, bile</a:t>
            </a:r>
          </a:p>
          <a:p>
            <a:r>
              <a:rPr lang="en-US" dirty="0"/>
              <a:t>The same MIC can be considered “susceptible” or “resistant” depending on the site of infection (see example on next slide)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551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46" y="1667242"/>
            <a:ext cx="10515600" cy="32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26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76400" y="1233488"/>
            <a:ext cx="10515600" cy="39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98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642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900" b="1" dirty="0"/>
              <a:t>Mechanisms of Antimicrobial Activity</a:t>
            </a:r>
            <a:br>
              <a:rPr lang="en-US" sz="2900" b="1" dirty="0"/>
            </a:br>
            <a:r>
              <a:rPr lang="en-US" sz="2000" b="1" dirty="0"/>
              <a:t>FC </a:t>
            </a:r>
            <a:r>
              <a:rPr lang="en-US" sz="2000" b="1" dirty="0" err="1"/>
              <a:t>Tenover</a:t>
            </a:r>
            <a:r>
              <a:rPr lang="en-US" sz="2000" b="1" dirty="0"/>
              <a:t> </a:t>
            </a:r>
            <a:r>
              <a:rPr lang="en-US" sz="2000" b="1" dirty="0" err="1"/>
              <a:t>Amer</a:t>
            </a:r>
            <a:r>
              <a:rPr lang="en-US" sz="2000" b="1" dirty="0"/>
              <a:t> J Med 2006;119: S3-10</a:t>
            </a:r>
            <a:endParaRPr lang="en-US" sz="2000" dirty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6206" y="1658815"/>
            <a:ext cx="4645025" cy="4418013"/>
          </a:xfrm>
          <a:noFill/>
        </p:spPr>
      </p:pic>
    </p:spTree>
    <p:extLst>
      <p:ext uri="{BB962C8B-B14F-4D97-AF65-F5344CB8AC3E}">
        <p14:creationId xmlns:p14="http://schemas.microsoft.com/office/powerpoint/2010/main" val="570426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52600" y="3349064"/>
            <a:ext cx="2133600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  <a:latin typeface="ZapfHumnst BT"/>
              </a:rPr>
              <a:t>Folic acid synthesis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81200" y="1295400"/>
            <a:ext cx="19812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sym typeface="WP Greek Century"/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WP MultinationalA Helve"/>
              </a:rPr>
              <a:t>ß</a:t>
            </a:r>
            <a:r>
              <a:rPr lang="en-US" altLang="en-US" sz="2000">
                <a:latin typeface="Times New Roman" panose="02020603050405020304" pitchFamily="18" charset="0"/>
                <a:sym typeface="WP Greek Century"/>
              </a:rPr>
              <a:t>-lactams &amp; Glycopeptides (</a:t>
            </a:r>
            <a:r>
              <a:rPr lang="en-US" altLang="en-US" sz="1800">
                <a:latin typeface="Times New Roman" panose="02020603050405020304" pitchFamily="18" charset="0"/>
              </a:rPr>
              <a:t>Vancomycin)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1800">
                <a:latin typeface="Times New Roman" panose="02020603050405020304" pitchFamily="18" charset="0"/>
                <a:sym typeface="SPC Markers/Bullets"/>
              </a:rPr>
              <a:t> </a:t>
            </a:r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6694489" y="3962400"/>
            <a:ext cx="276225" cy="90488"/>
          </a:xfrm>
          <a:custGeom>
            <a:avLst/>
            <a:gdLst>
              <a:gd name="T0" fmla="*/ 0 w 174"/>
              <a:gd name="T1" fmla="*/ 0 h 57"/>
              <a:gd name="T2" fmla="*/ 2147483646 w 174"/>
              <a:gd name="T3" fmla="*/ 2147483646 h 57"/>
              <a:gd name="T4" fmla="*/ 2147483646 w 174"/>
              <a:gd name="T5" fmla="*/ 2147483646 h 57"/>
              <a:gd name="T6" fmla="*/ 2147483646 w 174"/>
              <a:gd name="T7" fmla="*/ 2147483646 h 57"/>
              <a:gd name="T8" fmla="*/ 2147483646 w 174"/>
              <a:gd name="T9" fmla="*/ 2147483646 h 57"/>
              <a:gd name="T10" fmla="*/ 2147483646 w 174"/>
              <a:gd name="T11" fmla="*/ 2147483646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4"/>
              <a:gd name="T19" fmla="*/ 0 h 57"/>
              <a:gd name="T20" fmla="*/ 174 w 174"/>
              <a:gd name="T21" fmla="*/ 57 h 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4" h="57">
                <a:moveTo>
                  <a:pt x="0" y="0"/>
                </a:moveTo>
                <a:cubicBezTo>
                  <a:pt x="7" y="56"/>
                  <a:pt x="57" y="54"/>
                  <a:pt x="102" y="57"/>
                </a:cubicBezTo>
                <a:cubicBezTo>
                  <a:pt x="111" y="56"/>
                  <a:pt x="120" y="56"/>
                  <a:pt x="129" y="54"/>
                </a:cubicBezTo>
                <a:cubicBezTo>
                  <a:pt x="135" y="53"/>
                  <a:pt x="147" y="48"/>
                  <a:pt x="147" y="48"/>
                </a:cubicBezTo>
                <a:cubicBezTo>
                  <a:pt x="154" y="38"/>
                  <a:pt x="161" y="31"/>
                  <a:pt x="171" y="24"/>
                </a:cubicBezTo>
                <a:cubicBezTo>
                  <a:pt x="174" y="14"/>
                  <a:pt x="174" y="18"/>
                  <a:pt x="174" y="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>
            <a:off x="7315200" y="3886201"/>
            <a:ext cx="234950" cy="131763"/>
          </a:xfrm>
          <a:custGeom>
            <a:avLst/>
            <a:gdLst>
              <a:gd name="T0" fmla="*/ 0 w 96"/>
              <a:gd name="T1" fmla="*/ 0 h 60"/>
              <a:gd name="T2" fmla="*/ 2147483646 w 96"/>
              <a:gd name="T3" fmla="*/ 2147483646 h 60"/>
              <a:gd name="T4" fmla="*/ 2147483646 w 96"/>
              <a:gd name="T5" fmla="*/ 2147483646 h 60"/>
              <a:gd name="T6" fmla="*/ 0 60000 65536"/>
              <a:gd name="T7" fmla="*/ 0 60000 65536"/>
              <a:gd name="T8" fmla="*/ 0 60000 65536"/>
              <a:gd name="T9" fmla="*/ 0 w 96"/>
              <a:gd name="T10" fmla="*/ 0 h 60"/>
              <a:gd name="T11" fmla="*/ 96 w 9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0">
                <a:moveTo>
                  <a:pt x="0" y="0"/>
                </a:moveTo>
                <a:cubicBezTo>
                  <a:pt x="0" y="0"/>
                  <a:pt x="78" y="18"/>
                  <a:pt x="84" y="24"/>
                </a:cubicBezTo>
                <a:cubicBezTo>
                  <a:pt x="93" y="33"/>
                  <a:pt x="96" y="60"/>
                  <a:pt x="96" y="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6992938" y="3505201"/>
            <a:ext cx="315912" cy="4222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6934201" y="3733800"/>
            <a:ext cx="422275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Freeform 8"/>
          <p:cNvSpPr>
            <a:spLocks/>
          </p:cNvSpPr>
          <p:nvPr/>
        </p:nvSpPr>
        <p:spPr bwMode="auto">
          <a:xfrm>
            <a:off x="6029326" y="3962401"/>
            <a:ext cx="371475" cy="100013"/>
          </a:xfrm>
          <a:custGeom>
            <a:avLst/>
            <a:gdLst>
              <a:gd name="T0" fmla="*/ 0 w 174"/>
              <a:gd name="T1" fmla="*/ 0 h 57"/>
              <a:gd name="T2" fmla="*/ 2147483646 w 174"/>
              <a:gd name="T3" fmla="*/ 2147483646 h 57"/>
              <a:gd name="T4" fmla="*/ 2147483646 w 174"/>
              <a:gd name="T5" fmla="*/ 2147483646 h 57"/>
              <a:gd name="T6" fmla="*/ 2147483646 w 174"/>
              <a:gd name="T7" fmla="*/ 2147483646 h 57"/>
              <a:gd name="T8" fmla="*/ 2147483646 w 174"/>
              <a:gd name="T9" fmla="*/ 2147483646 h 57"/>
              <a:gd name="T10" fmla="*/ 2147483646 w 174"/>
              <a:gd name="T11" fmla="*/ 2147483646 h 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4"/>
              <a:gd name="T19" fmla="*/ 0 h 57"/>
              <a:gd name="T20" fmla="*/ 174 w 174"/>
              <a:gd name="T21" fmla="*/ 57 h 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4" h="57">
                <a:moveTo>
                  <a:pt x="0" y="0"/>
                </a:moveTo>
                <a:cubicBezTo>
                  <a:pt x="7" y="56"/>
                  <a:pt x="57" y="54"/>
                  <a:pt x="102" y="57"/>
                </a:cubicBezTo>
                <a:cubicBezTo>
                  <a:pt x="111" y="56"/>
                  <a:pt x="120" y="56"/>
                  <a:pt x="129" y="54"/>
                </a:cubicBezTo>
                <a:cubicBezTo>
                  <a:pt x="135" y="53"/>
                  <a:pt x="147" y="48"/>
                  <a:pt x="147" y="48"/>
                </a:cubicBezTo>
                <a:cubicBezTo>
                  <a:pt x="154" y="38"/>
                  <a:pt x="161" y="31"/>
                  <a:pt x="171" y="24"/>
                </a:cubicBezTo>
                <a:cubicBezTo>
                  <a:pt x="174" y="14"/>
                  <a:pt x="174" y="18"/>
                  <a:pt x="174" y="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6324600" y="3505201"/>
            <a:ext cx="317500" cy="4222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6324601" y="3733800"/>
            <a:ext cx="422275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5" name="Oval 11" descr="25%"/>
          <p:cNvSpPr>
            <a:spLocks noChangeArrowheads="1"/>
          </p:cNvSpPr>
          <p:nvPr/>
        </p:nvSpPr>
        <p:spPr bwMode="auto">
          <a:xfrm>
            <a:off x="3886200" y="1752600"/>
            <a:ext cx="4419600" cy="3200400"/>
          </a:xfrm>
          <a:prstGeom prst="ellipse">
            <a:avLst/>
          </a:prstGeom>
          <a:noFill/>
          <a:ln w="63500">
            <a:pattFill prst="pct20">
              <a:fgClr>
                <a:schemeClr val="accent2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114800" y="1981200"/>
            <a:ext cx="3962400" cy="2743200"/>
          </a:xfrm>
          <a:prstGeom prst="ellipse">
            <a:avLst/>
          </a:prstGeom>
          <a:noFill/>
          <a:ln w="508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5702300" y="3505201"/>
            <a:ext cx="317500" cy="4222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5638801" y="3733800"/>
            <a:ext cx="422275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 flipH="1">
            <a:off x="5410200" y="3886200"/>
            <a:ext cx="228600" cy="134938"/>
          </a:xfrm>
          <a:custGeom>
            <a:avLst/>
            <a:gdLst>
              <a:gd name="T0" fmla="*/ 0 w 96"/>
              <a:gd name="T1" fmla="*/ 0 h 60"/>
              <a:gd name="T2" fmla="*/ 2147483646 w 96"/>
              <a:gd name="T3" fmla="*/ 2147483646 h 60"/>
              <a:gd name="T4" fmla="*/ 2147483646 w 96"/>
              <a:gd name="T5" fmla="*/ 2147483646 h 60"/>
              <a:gd name="T6" fmla="*/ 0 60000 65536"/>
              <a:gd name="T7" fmla="*/ 0 60000 65536"/>
              <a:gd name="T8" fmla="*/ 0 60000 65536"/>
              <a:gd name="T9" fmla="*/ 0 w 96"/>
              <a:gd name="T10" fmla="*/ 0 h 60"/>
              <a:gd name="T11" fmla="*/ 96 w 96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60">
                <a:moveTo>
                  <a:pt x="0" y="0"/>
                </a:moveTo>
                <a:cubicBezTo>
                  <a:pt x="0" y="0"/>
                  <a:pt x="78" y="18"/>
                  <a:pt x="84" y="24"/>
                </a:cubicBezTo>
                <a:cubicBezTo>
                  <a:pt x="93" y="33"/>
                  <a:pt x="96" y="60"/>
                  <a:pt x="96" y="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Freeform 16"/>
          <p:cNvSpPr>
            <a:spLocks/>
          </p:cNvSpPr>
          <p:nvPr/>
        </p:nvSpPr>
        <p:spPr bwMode="auto">
          <a:xfrm>
            <a:off x="5257800" y="2514600"/>
            <a:ext cx="2300288" cy="762000"/>
          </a:xfrm>
          <a:custGeom>
            <a:avLst/>
            <a:gdLst>
              <a:gd name="T0" fmla="*/ 0 w 1449"/>
              <a:gd name="T1" fmla="*/ 2147483646 h 480"/>
              <a:gd name="T2" fmla="*/ 2147483646 w 1449"/>
              <a:gd name="T3" fmla="*/ 2147483646 h 480"/>
              <a:gd name="T4" fmla="*/ 2147483646 w 1449"/>
              <a:gd name="T5" fmla="*/ 2147483646 h 480"/>
              <a:gd name="T6" fmla="*/ 2147483646 w 1449"/>
              <a:gd name="T7" fmla="*/ 2147483646 h 480"/>
              <a:gd name="T8" fmla="*/ 2147483646 w 1449"/>
              <a:gd name="T9" fmla="*/ 2147483646 h 480"/>
              <a:gd name="T10" fmla="*/ 2147483646 w 1449"/>
              <a:gd name="T11" fmla="*/ 2147483646 h 480"/>
              <a:gd name="T12" fmla="*/ 2147483646 w 1449"/>
              <a:gd name="T13" fmla="*/ 2147483646 h 480"/>
              <a:gd name="T14" fmla="*/ 2147483646 w 1449"/>
              <a:gd name="T15" fmla="*/ 2147483646 h 480"/>
              <a:gd name="T16" fmla="*/ 2147483646 w 1449"/>
              <a:gd name="T17" fmla="*/ 2147483646 h 480"/>
              <a:gd name="T18" fmla="*/ 2147483646 w 1449"/>
              <a:gd name="T19" fmla="*/ 2147483646 h 480"/>
              <a:gd name="T20" fmla="*/ 2147483646 w 1449"/>
              <a:gd name="T21" fmla="*/ 2147483646 h 480"/>
              <a:gd name="T22" fmla="*/ 2147483646 w 1449"/>
              <a:gd name="T23" fmla="*/ 2147483646 h 480"/>
              <a:gd name="T24" fmla="*/ 2147483646 w 1449"/>
              <a:gd name="T25" fmla="*/ 2147483646 h 480"/>
              <a:gd name="T26" fmla="*/ 2147483646 w 1449"/>
              <a:gd name="T27" fmla="*/ 2147483646 h 480"/>
              <a:gd name="T28" fmla="*/ 2147483646 w 1449"/>
              <a:gd name="T29" fmla="*/ 2147483646 h 480"/>
              <a:gd name="T30" fmla="*/ 2147483646 w 1449"/>
              <a:gd name="T31" fmla="*/ 2147483646 h 480"/>
              <a:gd name="T32" fmla="*/ 2147483646 w 1449"/>
              <a:gd name="T33" fmla="*/ 2147483646 h 480"/>
              <a:gd name="T34" fmla="*/ 2147483646 w 1449"/>
              <a:gd name="T35" fmla="*/ 2147483646 h 480"/>
              <a:gd name="T36" fmla="*/ 2147483646 w 1449"/>
              <a:gd name="T37" fmla="*/ 2147483646 h 480"/>
              <a:gd name="T38" fmla="*/ 2147483646 w 1449"/>
              <a:gd name="T39" fmla="*/ 2147483646 h 480"/>
              <a:gd name="T40" fmla="*/ 2147483646 w 1449"/>
              <a:gd name="T41" fmla="*/ 2147483646 h 480"/>
              <a:gd name="T42" fmla="*/ 2147483646 w 1449"/>
              <a:gd name="T43" fmla="*/ 2147483646 h 480"/>
              <a:gd name="T44" fmla="*/ 2147483646 w 1449"/>
              <a:gd name="T45" fmla="*/ 2147483646 h 480"/>
              <a:gd name="T46" fmla="*/ 2147483646 w 1449"/>
              <a:gd name="T47" fmla="*/ 2147483646 h 480"/>
              <a:gd name="T48" fmla="*/ 2147483646 w 1449"/>
              <a:gd name="T49" fmla="*/ 2147483646 h 480"/>
              <a:gd name="T50" fmla="*/ 2147483646 w 1449"/>
              <a:gd name="T51" fmla="*/ 2147483646 h 480"/>
              <a:gd name="T52" fmla="*/ 2147483646 w 1449"/>
              <a:gd name="T53" fmla="*/ 2147483646 h 480"/>
              <a:gd name="T54" fmla="*/ 2147483646 w 1449"/>
              <a:gd name="T55" fmla="*/ 2147483646 h 480"/>
              <a:gd name="T56" fmla="*/ 2147483646 w 1449"/>
              <a:gd name="T57" fmla="*/ 2147483646 h 480"/>
              <a:gd name="T58" fmla="*/ 2147483646 w 1449"/>
              <a:gd name="T59" fmla="*/ 2147483646 h 480"/>
              <a:gd name="T60" fmla="*/ 2147483646 w 1449"/>
              <a:gd name="T61" fmla="*/ 2147483646 h 480"/>
              <a:gd name="T62" fmla="*/ 2147483646 w 1449"/>
              <a:gd name="T63" fmla="*/ 2147483646 h 480"/>
              <a:gd name="T64" fmla="*/ 2147483646 w 1449"/>
              <a:gd name="T65" fmla="*/ 2147483646 h 480"/>
              <a:gd name="T66" fmla="*/ 2147483646 w 1449"/>
              <a:gd name="T67" fmla="*/ 2147483646 h 480"/>
              <a:gd name="T68" fmla="*/ 2147483646 w 1449"/>
              <a:gd name="T69" fmla="*/ 2147483646 h 480"/>
              <a:gd name="T70" fmla="*/ 2147483646 w 1449"/>
              <a:gd name="T71" fmla="*/ 2147483646 h 480"/>
              <a:gd name="T72" fmla="*/ 2147483646 w 1449"/>
              <a:gd name="T73" fmla="*/ 2147483646 h 480"/>
              <a:gd name="T74" fmla="*/ 2147483646 w 1449"/>
              <a:gd name="T75" fmla="*/ 2147483646 h 480"/>
              <a:gd name="T76" fmla="*/ 2147483646 w 1449"/>
              <a:gd name="T77" fmla="*/ 2147483646 h 480"/>
              <a:gd name="T78" fmla="*/ 2147483646 w 1449"/>
              <a:gd name="T79" fmla="*/ 2147483646 h 480"/>
              <a:gd name="T80" fmla="*/ 2147483646 w 1449"/>
              <a:gd name="T81" fmla="*/ 2147483646 h 480"/>
              <a:gd name="T82" fmla="*/ 2147483646 w 1449"/>
              <a:gd name="T83" fmla="*/ 2147483646 h 480"/>
              <a:gd name="T84" fmla="*/ 2147483646 w 1449"/>
              <a:gd name="T85" fmla="*/ 2147483646 h 480"/>
              <a:gd name="T86" fmla="*/ 2147483646 w 1449"/>
              <a:gd name="T87" fmla="*/ 2147483646 h 480"/>
              <a:gd name="T88" fmla="*/ 2147483646 w 1449"/>
              <a:gd name="T89" fmla="*/ 2147483646 h 480"/>
              <a:gd name="T90" fmla="*/ 2147483646 w 1449"/>
              <a:gd name="T91" fmla="*/ 2147483646 h 480"/>
              <a:gd name="T92" fmla="*/ 2147483646 w 1449"/>
              <a:gd name="T93" fmla="*/ 2147483646 h 480"/>
              <a:gd name="T94" fmla="*/ 2147483646 w 1449"/>
              <a:gd name="T95" fmla="*/ 2147483646 h 480"/>
              <a:gd name="T96" fmla="*/ 2147483646 w 1449"/>
              <a:gd name="T97" fmla="*/ 2147483646 h 4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449"/>
              <a:gd name="T148" fmla="*/ 0 h 480"/>
              <a:gd name="T149" fmla="*/ 1449 w 1449"/>
              <a:gd name="T150" fmla="*/ 480 h 4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449" h="480">
                <a:moveTo>
                  <a:pt x="0" y="34"/>
                </a:moveTo>
                <a:cubicBezTo>
                  <a:pt x="5" y="22"/>
                  <a:pt x="9" y="21"/>
                  <a:pt x="26" y="17"/>
                </a:cubicBezTo>
                <a:cubicBezTo>
                  <a:pt x="59" y="24"/>
                  <a:pt x="44" y="23"/>
                  <a:pt x="60" y="36"/>
                </a:cubicBezTo>
                <a:cubicBezTo>
                  <a:pt x="69" y="42"/>
                  <a:pt x="86" y="43"/>
                  <a:pt x="98" y="45"/>
                </a:cubicBezTo>
                <a:cubicBezTo>
                  <a:pt x="125" y="42"/>
                  <a:pt x="130" y="39"/>
                  <a:pt x="139" y="22"/>
                </a:cubicBezTo>
                <a:cubicBezTo>
                  <a:pt x="144" y="13"/>
                  <a:pt x="173" y="5"/>
                  <a:pt x="173" y="5"/>
                </a:cubicBezTo>
                <a:cubicBezTo>
                  <a:pt x="208" y="9"/>
                  <a:pt x="214" y="18"/>
                  <a:pt x="233" y="36"/>
                </a:cubicBezTo>
                <a:cubicBezTo>
                  <a:pt x="240" y="43"/>
                  <a:pt x="263" y="52"/>
                  <a:pt x="263" y="52"/>
                </a:cubicBezTo>
                <a:cubicBezTo>
                  <a:pt x="278" y="48"/>
                  <a:pt x="288" y="44"/>
                  <a:pt x="300" y="36"/>
                </a:cubicBezTo>
                <a:cubicBezTo>
                  <a:pt x="310" y="17"/>
                  <a:pt x="333" y="11"/>
                  <a:pt x="357" y="1"/>
                </a:cubicBezTo>
                <a:cubicBezTo>
                  <a:pt x="382" y="5"/>
                  <a:pt x="364" y="0"/>
                  <a:pt x="379" y="10"/>
                </a:cubicBezTo>
                <a:cubicBezTo>
                  <a:pt x="387" y="15"/>
                  <a:pt x="402" y="24"/>
                  <a:pt x="402" y="24"/>
                </a:cubicBezTo>
                <a:cubicBezTo>
                  <a:pt x="412" y="43"/>
                  <a:pt x="419" y="42"/>
                  <a:pt x="447" y="50"/>
                </a:cubicBezTo>
                <a:cubicBezTo>
                  <a:pt x="459" y="53"/>
                  <a:pt x="464" y="50"/>
                  <a:pt x="474" y="45"/>
                </a:cubicBezTo>
                <a:cubicBezTo>
                  <a:pt x="484" y="40"/>
                  <a:pt x="496" y="26"/>
                  <a:pt x="507" y="20"/>
                </a:cubicBezTo>
                <a:cubicBezTo>
                  <a:pt x="516" y="14"/>
                  <a:pt x="541" y="8"/>
                  <a:pt x="541" y="8"/>
                </a:cubicBezTo>
                <a:cubicBezTo>
                  <a:pt x="569" y="13"/>
                  <a:pt x="568" y="20"/>
                  <a:pt x="582" y="34"/>
                </a:cubicBezTo>
                <a:cubicBezTo>
                  <a:pt x="583" y="37"/>
                  <a:pt x="582" y="41"/>
                  <a:pt x="586" y="43"/>
                </a:cubicBezTo>
                <a:cubicBezTo>
                  <a:pt x="587" y="44"/>
                  <a:pt x="636" y="61"/>
                  <a:pt x="638" y="62"/>
                </a:cubicBezTo>
                <a:cubicBezTo>
                  <a:pt x="676" y="54"/>
                  <a:pt x="697" y="20"/>
                  <a:pt x="725" y="15"/>
                </a:cubicBezTo>
                <a:cubicBezTo>
                  <a:pt x="757" y="18"/>
                  <a:pt x="762" y="39"/>
                  <a:pt x="788" y="50"/>
                </a:cubicBezTo>
                <a:cubicBezTo>
                  <a:pt x="801" y="61"/>
                  <a:pt x="792" y="67"/>
                  <a:pt x="815" y="71"/>
                </a:cubicBezTo>
                <a:cubicBezTo>
                  <a:pt x="825" y="74"/>
                  <a:pt x="842" y="70"/>
                  <a:pt x="851" y="66"/>
                </a:cubicBezTo>
                <a:cubicBezTo>
                  <a:pt x="860" y="62"/>
                  <a:pt x="859" y="51"/>
                  <a:pt x="869" y="44"/>
                </a:cubicBezTo>
                <a:cubicBezTo>
                  <a:pt x="877" y="34"/>
                  <a:pt x="912" y="24"/>
                  <a:pt x="912" y="24"/>
                </a:cubicBezTo>
                <a:cubicBezTo>
                  <a:pt x="957" y="31"/>
                  <a:pt x="948" y="56"/>
                  <a:pt x="984" y="65"/>
                </a:cubicBezTo>
                <a:cubicBezTo>
                  <a:pt x="998" y="74"/>
                  <a:pt x="1031" y="42"/>
                  <a:pt x="1041" y="38"/>
                </a:cubicBezTo>
                <a:cubicBezTo>
                  <a:pt x="1051" y="34"/>
                  <a:pt x="1039" y="38"/>
                  <a:pt x="1043" y="38"/>
                </a:cubicBezTo>
                <a:cubicBezTo>
                  <a:pt x="1047" y="38"/>
                  <a:pt x="1059" y="38"/>
                  <a:pt x="1064" y="38"/>
                </a:cubicBezTo>
                <a:cubicBezTo>
                  <a:pt x="1069" y="38"/>
                  <a:pt x="1067" y="32"/>
                  <a:pt x="1074" y="36"/>
                </a:cubicBezTo>
                <a:cubicBezTo>
                  <a:pt x="1103" y="54"/>
                  <a:pt x="1079" y="46"/>
                  <a:pt x="1107" y="64"/>
                </a:cubicBezTo>
                <a:cubicBezTo>
                  <a:pt x="1112" y="78"/>
                  <a:pt x="1113" y="106"/>
                  <a:pt x="1137" y="111"/>
                </a:cubicBezTo>
                <a:cubicBezTo>
                  <a:pt x="1177" y="102"/>
                  <a:pt x="1208" y="110"/>
                  <a:pt x="1228" y="130"/>
                </a:cubicBezTo>
                <a:cubicBezTo>
                  <a:pt x="1221" y="154"/>
                  <a:pt x="1230" y="168"/>
                  <a:pt x="1269" y="175"/>
                </a:cubicBezTo>
                <a:cubicBezTo>
                  <a:pt x="1288" y="182"/>
                  <a:pt x="1290" y="190"/>
                  <a:pt x="1304" y="201"/>
                </a:cubicBezTo>
                <a:cubicBezTo>
                  <a:pt x="1306" y="206"/>
                  <a:pt x="1308" y="206"/>
                  <a:pt x="1310" y="212"/>
                </a:cubicBezTo>
                <a:cubicBezTo>
                  <a:pt x="1312" y="215"/>
                  <a:pt x="1314" y="220"/>
                  <a:pt x="1313" y="227"/>
                </a:cubicBezTo>
                <a:cubicBezTo>
                  <a:pt x="1312" y="234"/>
                  <a:pt x="1300" y="246"/>
                  <a:pt x="1306" y="252"/>
                </a:cubicBezTo>
                <a:cubicBezTo>
                  <a:pt x="1321" y="262"/>
                  <a:pt x="1329" y="262"/>
                  <a:pt x="1351" y="264"/>
                </a:cubicBezTo>
                <a:cubicBezTo>
                  <a:pt x="1365" y="275"/>
                  <a:pt x="1373" y="281"/>
                  <a:pt x="1378" y="294"/>
                </a:cubicBezTo>
                <a:cubicBezTo>
                  <a:pt x="1374" y="308"/>
                  <a:pt x="1370" y="319"/>
                  <a:pt x="1359" y="330"/>
                </a:cubicBezTo>
                <a:cubicBezTo>
                  <a:pt x="1360" y="335"/>
                  <a:pt x="1359" y="341"/>
                  <a:pt x="1363" y="346"/>
                </a:cubicBezTo>
                <a:cubicBezTo>
                  <a:pt x="1364" y="348"/>
                  <a:pt x="1370" y="348"/>
                  <a:pt x="1374" y="348"/>
                </a:cubicBezTo>
                <a:cubicBezTo>
                  <a:pt x="1386" y="352"/>
                  <a:pt x="1397" y="347"/>
                  <a:pt x="1409" y="353"/>
                </a:cubicBezTo>
                <a:cubicBezTo>
                  <a:pt x="1419" y="358"/>
                  <a:pt x="1438" y="379"/>
                  <a:pt x="1438" y="379"/>
                </a:cubicBezTo>
                <a:cubicBezTo>
                  <a:pt x="1438" y="387"/>
                  <a:pt x="1449" y="426"/>
                  <a:pt x="1426" y="440"/>
                </a:cubicBezTo>
                <a:cubicBezTo>
                  <a:pt x="1421" y="452"/>
                  <a:pt x="1405" y="441"/>
                  <a:pt x="1400" y="444"/>
                </a:cubicBezTo>
                <a:cubicBezTo>
                  <a:pt x="1393" y="446"/>
                  <a:pt x="1390" y="449"/>
                  <a:pt x="1386" y="455"/>
                </a:cubicBezTo>
                <a:cubicBezTo>
                  <a:pt x="1377" y="460"/>
                  <a:pt x="1374" y="480"/>
                  <a:pt x="1374" y="480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Freeform 17"/>
          <p:cNvSpPr>
            <a:spLocks/>
          </p:cNvSpPr>
          <p:nvPr/>
        </p:nvSpPr>
        <p:spPr bwMode="auto">
          <a:xfrm>
            <a:off x="5257800" y="2514600"/>
            <a:ext cx="2514600" cy="762000"/>
          </a:xfrm>
          <a:custGeom>
            <a:avLst/>
            <a:gdLst>
              <a:gd name="T0" fmla="*/ 0 w 1584"/>
              <a:gd name="T1" fmla="*/ 2147483646 h 480"/>
              <a:gd name="T2" fmla="*/ 2147483646 w 1584"/>
              <a:gd name="T3" fmla="*/ 2147483646 h 480"/>
              <a:gd name="T4" fmla="*/ 2147483646 w 1584"/>
              <a:gd name="T5" fmla="*/ 2147483646 h 480"/>
              <a:gd name="T6" fmla="*/ 2147483646 w 1584"/>
              <a:gd name="T7" fmla="*/ 0 h 480"/>
              <a:gd name="T8" fmla="*/ 2147483646 w 1584"/>
              <a:gd name="T9" fmla="*/ 2147483646 h 480"/>
              <a:gd name="T10" fmla="*/ 2147483646 w 1584"/>
              <a:gd name="T11" fmla="*/ 2147483646 h 480"/>
              <a:gd name="T12" fmla="*/ 2147483646 w 1584"/>
              <a:gd name="T13" fmla="*/ 2147483646 h 480"/>
              <a:gd name="T14" fmla="*/ 2147483646 w 1584"/>
              <a:gd name="T15" fmla="*/ 2147483646 h 480"/>
              <a:gd name="T16" fmla="*/ 2147483646 w 1584"/>
              <a:gd name="T17" fmla="*/ 2147483646 h 480"/>
              <a:gd name="T18" fmla="*/ 2147483646 w 1584"/>
              <a:gd name="T19" fmla="*/ 2147483646 h 480"/>
              <a:gd name="T20" fmla="*/ 2147483646 w 1584"/>
              <a:gd name="T21" fmla="*/ 2147483646 h 480"/>
              <a:gd name="T22" fmla="*/ 2147483646 w 1584"/>
              <a:gd name="T23" fmla="*/ 2147483646 h 480"/>
              <a:gd name="T24" fmla="*/ 2147483646 w 1584"/>
              <a:gd name="T25" fmla="*/ 2147483646 h 480"/>
              <a:gd name="T26" fmla="*/ 2147483646 w 1584"/>
              <a:gd name="T27" fmla="*/ 2147483646 h 480"/>
              <a:gd name="T28" fmla="*/ 2147483646 w 1584"/>
              <a:gd name="T29" fmla="*/ 2147483646 h 480"/>
              <a:gd name="T30" fmla="*/ 2147483646 w 1584"/>
              <a:gd name="T31" fmla="*/ 2147483646 h 480"/>
              <a:gd name="T32" fmla="*/ 2147483646 w 1584"/>
              <a:gd name="T33" fmla="*/ 2147483646 h 480"/>
              <a:gd name="T34" fmla="*/ 2147483646 w 1584"/>
              <a:gd name="T35" fmla="*/ 2147483646 h 480"/>
              <a:gd name="T36" fmla="*/ 2147483646 w 1584"/>
              <a:gd name="T37" fmla="*/ 2147483646 h 480"/>
              <a:gd name="T38" fmla="*/ 2147483646 w 1584"/>
              <a:gd name="T39" fmla="*/ 2147483646 h 480"/>
              <a:gd name="T40" fmla="*/ 2147483646 w 1584"/>
              <a:gd name="T41" fmla="*/ 2147483646 h 480"/>
              <a:gd name="T42" fmla="*/ 2147483646 w 1584"/>
              <a:gd name="T43" fmla="*/ 2147483646 h 480"/>
              <a:gd name="T44" fmla="*/ 2147483646 w 1584"/>
              <a:gd name="T45" fmla="*/ 2147483646 h 480"/>
              <a:gd name="T46" fmla="*/ 2147483646 w 1584"/>
              <a:gd name="T47" fmla="*/ 2147483646 h 480"/>
              <a:gd name="T48" fmla="*/ 2147483646 w 1584"/>
              <a:gd name="T49" fmla="*/ 2147483646 h 480"/>
              <a:gd name="T50" fmla="*/ 2147483646 w 1584"/>
              <a:gd name="T51" fmla="*/ 2147483646 h 480"/>
              <a:gd name="T52" fmla="*/ 2147483646 w 1584"/>
              <a:gd name="T53" fmla="*/ 2147483646 h 480"/>
              <a:gd name="T54" fmla="*/ 2147483646 w 1584"/>
              <a:gd name="T55" fmla="*/ 2147483646 h 480"/>
              <a:gd name="T56" fmla="*/ 2147483646 w 1584"/>
              <a:gd name="T57" fmla="*/ 2147483646 h 480"/>
              <a:gd name="T58" fmla="*/ 2147483646 w 1584"/>
              <a:gd name="T59" fmla="*/ 2147483646 h 480"/>
              <a:gd name="T60" fmla="*/ 2147483646 w 1584"/>
              <a:gd name="T61" fmla="*/ 2147483646 h 480"/>
              <a:gd name="T62" fmla="*/ 2147483646 w 1584"/>
              <a:gd name="T63" fmla="*/ 2147483646 h 480"/>
              <a:gd name="T64" fmla="*/ 2147483646 w 1584"/>
              <a:gd name="T65" fmla="*/ 2147483646 h 480"/>
              <a:gd name="T66" fmla="*/ 2147483646 w 1584"/>
              <a:gd name="T67" fmla="*/ 2147483646 h 480"/>
              <a:gd name="T68" fmla="*/ 2147483646 w 1584"/>
              <a:gd name="T69" fmla="*/ 2147483646 h 480"/>
              <a:gd name="T70" fmla="*/ 2147483646 w 1584"/>
              <a:gd name="T71" fmla="*/ 2147483646 h 480"/>
              <a:gd name="T72" fmla="*/ 2147483646 w 1584"/>
              <a:gd name="T73" fmla="*/ 2147483646 h 480"/>
              <a:gd name="T74" fmla="*/ 2147483646 w 1584"/>
              <a:gd name="T75" fmla="*/ 2147483646 h 480"/>
              <a:gd name="T76" fmla="*/ 2147483646 w 1584"/>
              <a:gd name="T77" fmla="*/ 2147483646 h 480"/>
              <a:gd name="T78" fmla="*/ 2147483646 w 1584"/>
              <a:gd name="T79" fmla="*/ 2147483646 h 480"/>
              <a:gd name="T80" fmla="*/ 2147483646 w 1584"/>
              <a:gd name="T81" fmla="*/ 2147483646 h 480"/>
              <a:gd name="T82" fmla="*/ 2147483646 w 1584"/>
              <a:gd name="T83" fmla="*/ 2147483646 h 480"/>
              <a:gd name="T84" fmla="*/ 2147483646 w 1584"/>
              <a:gd name="T85" fmla="*/ 2147483646 h 480"/>
              <a:gd name="T86" fmla="*/ 2147483646 w 1584"/>
              <a:gd name="T87" fmla="*/ 2147483646 h 480"/>
              <a:gd name="T88" fmla="*/ 2147483646 w 1584"/>
              <a:gd name="T89" fmla="*/ 2147483646 h 480"/>
              <a:gd name="T90" fmla="*/ 2147483646 w 1584"/>
              <a:gd name="T91" fmla="*/ 2147483646 h 480"/>
              <a:gd name="T92" fmla="*/ 2147483646 w 1584"/>
              <a:gd name="T93" fmla="*/ 2147483646 h 480"/>
              <a:gd name="T94" fmla="*/ 2147483646 w 1584"/>
              <a:gd name="T95" fmla="*/ 2147483646 h 480"/>
              <a:gd name="T96" fmla="*/ 2147483646 w 1584"/>
              <a:gd name="T97" fmla="*/ 2147483646 h 480"/>
              <a:gd name="T98" fmla="*/ 2147483646 w 1584"/>
              <a:gd name="T99" fmla="*/ 2147483646 h 480"/>
              <a:gd name="T100" fmla="*/ 2147483646 w 1584"/>
              <a:gd name="T101" fmla="*/ 2147483646 h 480"/>
              <a:gd name="T102" fmla="*/ 2147483646 w 1584"/>
              <a:gd name="T103" fmla="*/ 2147483646 h 4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84"/>
              <a:gd name="T157" fmla="*/ 0 h 480"/>
              <a:gd name="T158" fmla="*/ 1584 w 1584"/>
              <a:gd name="T159" fmla="*/ 480 h 48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84" h="480">
                <a:moveTo>
                  <a:pt x="0" y="72"/>
                </a:moveTo>
                <a:cubicBezTo>
                  <a:pt x="12" y="71"/>
                  <a:pt x="26" y="72"/>
                  <a:pt x="37" y="70"/>
                </a:cubicBezTo>
                <a:cubicBezTo>
                  <a:pt x="44" y="69"/>
                  <a:pt x="44" y="61"/>
                  <a:pt x="47" y="57"/>
                </a:cubicBezTo>
                <a:cubicBezTo>
                  <a:pt x="61" y="41"/>
                  <a:pt x="63" y="7"/>
                  <a:pt x="98" y="0"/>
                </a:cubicBezTo>
                <a:cubicBezTo>
                  <a:pt x="105" y="1"/>
                  <a:pt x="113" y="0"/>
                  <a:pt x="119" y="2"/>
                </a:cubicBezTo>
                <a:cubicBezTo>
                  <a:pt x="139" y="8"/>
                  <a:pt x="129" y="31"/>
                  <a:pt x="145" y="39"/>
                </a:cubicBezTo>
                <a:cubicBezTo>
                  <a:pt x="151" y="43"/>
                  <a:pt x="161" y="39"/>
                  <a:pt x="168" y="42"/>
                </a:cubicBezTo>
                <a:cubicBezTo>
                  <a:pt x="172" y="44"/>
                  <a:pt x="178" y="40"/>
                  <a:pt x="178" y="40"/>
                </a:cubicBezTo>
                <a:cubicBezTo>
                  <a:pt x="183" y="40"/>
                  <a:pt x="187" y="44"/>
                  <a:pt x="195" y="41"/>
                </a:cubicBezTo>
                <a:cubicBezTo>
                  <a:pt x="203" y="38"/>
                  <a:pt x="220" y="26"/>
                  <a:pt x="228" y="20"/>
                </a:cubicBezTo>
                <a:cubicBezTo>
                  <a:pt x="242" y="14"/>
                  <a:pt x="238" y="11"/>
                  <a:pt x="246" y="9"/>
                </a:cubicBezTo>
                <a:cubicBezTo>
                  <a:pt x="254" y="7"/>
                  <a:pt x="270" y="4"/>
                  <a:pt x="278" y="5"/>
                </a:cubicBezTo>
                <a:cubicBezTo>
                  <a:pt x="285" y="5"/>
                  <a:pt x="288" y="10"/>
                  <a:pt x="293" y="15"/>
                </a:cubicBezTo>
                <a:cubicBezTo>
                  <a:pt x="298" y="20"/>
                  <a:pt x="306" y="30"/>
                  <a:pt x="311" y="35"/>
                </a:cubicBezTo>
                <a:cubicBezTo>
                  <a:pt x="316" y="39"/>
                  <a:pt x="314" y="40"/>
                  <a:pt x="324" y="41"/>
                </a:cubicBezTo>
                <a:cubicBezTo>
                  <a:pt x="334" y="42"/>
                  <a:pt x="360" y="43"/>
                  <a:pt x="373" y="40"/>
                </a:cubicBezTo>
                <a:cubicBezTo>
                  <a:pt x="389" y="35"/>
                  <a:pt x="390" y="24"/>
                  <a:pt x="406" y="22"/>
                </a:cubicBezTo>
                <a:cubicBezTo>
                  <a:pt x="413" y="9"/>
                  <a:pt x="443" y="9"/>
                  <a:pt x="463" y="5"/>
                </a:cubicBezTo>
                <a:cubicBezTo>
                  <a:pt x="482" y="16"/>
                  <a:pt x="501" y="41"/>
                  <a:pt x="528" y="46"/>
                </a:cubicBezTo>
                <a:cubicBezTo>
                  <a:pt x="539" y="45"/>
                  <a:pt x="551" y="45"/>
                  <a:pt x="561" y="42"/>
                </a:cubicBezTo>
                <a:cubicBezTo>
                  <a:pt x="582" y="35"/>
                  <a:pt x="596" y="23"/>
                  <a:pt x="622" y="17"/>
                </a:cubicBezTo>
                <a:cubicBezTo>
                  <a:pt x="629" y="20"/>
                  <a:pt x="646" y="14"/>
                  <a:pt x="651" y="18"/>
                </a:cubicBezTo>
                <a:cubicBezTo>
                  <a:pt x="653" y="20"/>
                  <a:pt x="659" y="24"/>
                  <a:pt x="663" y="25"/>
                </a:cubicBezTo>
                <a:cubicBezTo>
                  <a:pt x="683" y="36"/>
                  <a:pt x="703" y="35"/>
                  <a:pt x="719" y="47"/>
                </a:cubicBezTo>
                <a:cubicBezTo>
                  <a:pt x="732" y="48"/>
                  <a:pt x="735" y="47"/>
                  <a:pt x="745" y="43"/>
                </a:cubicBezTo>
                <a:cubicBezTo>
                  <a:pt x="755" y="39"/>
                  <a:pt x="766" y="30"/>
                  <a:pt x="782" y="27"/>
                </a:cubicBezTo>
                <a:cubicBezTo>
                  <a:pt x="794" y="25"/>
                  <a:pt x="826" y="14"/>
                  <a:pt x="840" y="20"/>
                </a:cubicBezTo>
                <a:cubicBezTo>
                  <a:pt x="857" y="25"/>
                  <a:pt x="867" y="52"/>
                  <a:pt x="883" y="57"/>
                </a:cubicBezTo>
                <a:cubicBezTo>
                  <a:pt x="906" y="55"/>
                  <a:pt x="922" y="57"/>
                  <a:pt x="935" y="45"/>
                </a:cubicBezTo>
                <a:cubicBezTo>
                  <a:pt x="940" y="34"/>
                  <a:pt x="935" y="22"/>
                  <a:pt x="955" y="17"/>
                </a:cubicBezTo>
                <a:cubicBezTo>
                  <a:pt x="962" y="16"/>
                  <a:pt x="1000" y="18"/>
                  <a:pt x="1009" y="25"/>
                </a:cubicBezTo>
                <a:cubicBezTo>
                  <a:pt x="1019" y="32"/>
                  <a:pt x="1010" y="52"/>
                  <a:pt x="1016" y="59"/>
                </a:cubicBezTo>
                <a:cubicBezTo>
                  <a:pt x="1023" y="66"/>
                  <a:pt x="1035" y="70"/>
                  <a:pt x="1048" y="73"/>
                </a:cubicBezTo>
                <a:cubicBezTo>
                  <a:pt x="1064" y="73"/>
                  <a:pt x="1098" y="60"/>
                  <a:pt x="1111" y="57"/>
                </a:cubicBezTo>
                <a:cubicBezTo>
                  <a:pt x="1118" y="54"/>
                  <a:pt x="1134" y="54"/>
                  <a:pt x="1134" y="54"/>
                </a:cubicBezTo>
                <a:cubicBezTo>
                  <a:pt x="1164" y="58"/>
                  <a:pt x="1145" y="51"/>
                  <a:pt x="1162" y="64"/>
                </a:cubicBezTo>
                <a:cubicBezTo>
                  <a:pt x="1174" y="85"/>
                  <a:pt x="1195" y="71"/>
                  <a:pt x="1226" y="72"/>
                </a:cubicBezTo>
                <a:cubicBezTo>
                  <a:pt x="1262" y="77"/>
                  <a:pt x="1290" y="97"/>
                  <a:pt x="1313" y="114"/>
                </a:cubicBezTo>
                <a:cubicBezTo>
                  <a:pt x="1322" y="157"/>
                  <a:pt x="1316" y="159"/>
                  <a:pt x="1385" y="162"/>
                </a:cubicBezTo>
                <a:cubicBezTo>
                  <a:pt x="1393" y="165"/>
                  <a:pt x="1402" y="165"/>
                  <a:pt x="1407" y="169"/>
                </a:cubicBezTo>
                <a:cubicBezTo>
                  <a:pt x="1419" y="178"/>
                  <a:pt x="1432" y="193"/>
                  <a:pt x="1443" y="204"/>
                </a:cubicBezTo>
                <a:cubicBezTo>
                  <a:pt x="1451" y="241"/>
                  <a:pt x="1452" y="256"/>
                  <a:pt x="1508" y="261"/>
                </a:cubicBezTo>
                <a:cubicBezTo>
                  <a:pt x="1546" y="284"/>
                  <a:pt x="1474" y="242"/>
                  <a:pt x="1517" y="270"/>
                </a:cubicBezTo>
                <a:cubicBezTo>
                  <a:pt x="1524" y="275"/>
                  <a:pt x="1523" y="284"/>
                  <a:pt x="1523" y="284"/>
                </a:cubicBezTo>
                <a:cubicBezTo>
                  <a:pt x="1525" y="292"/>
                  <a:pt x="1527" y="304"/>
                  <a:pt x="1527" y="311"/>
                </a:cubicBezTo>
                <a:cubicBezTo>
                  <a:pt x="1527" y="318"/>
                  <a:pt x="1515" y="320"/>
                  <a:pt x="1521" y="326"/>
                </a:cubicBezTo>
                <a:cubicBezTo>
                  <a:pt x="1532" y="345"/>
                  <a:pt x="1540" y="343"/>
                  <a:pt x="1566" y="348"/>
                </a:cubicBezTo>
                <a:cubicBezTo>
                  <a:pt x="1574" y="356"/>
                  <a:pt x="1580" y="364"/>
                  <a:pt x="1580" y="364"/>
                </a:cubicBezTo>
                <a:cubicBezTo>
                  <a:pt x="1575" y="394"/>
                  <a:pt x="1582" y="382"/>
                  <a:pt x="1569" y="403"/>
                </a:cubicBezTo>
                <a:cubicBezTo>
                  <a:pt x="1567" y="409"/>
                  <a:pt x="1555" y="416"/>
                  <a:pt x="1555" y="416"/>
                </a:cubicBezTo>
                <a:cubicBezTo>
                  <a:pt x="1556" y="427"/>
                  <a:pt x="1556" y="437"/>
                  <a:pt x="1558" y="447"/>
                </a:cubicBezTo>
                <a:cubicBezTo>
                  <a:pt x="1561" y="458"/>
                  <a:pt x="1584" y="471"/>
                  <a:pt x="1584" y="480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562600" y="36576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5638800" y="3505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6324600" y="35052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6781800" y="35052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638800" y="37338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6324600" y="37338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6934200" y="3733800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accent2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5715000" y="2057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  <a:latin typeface="Times New Roman" panose="02020603050405020304" pitchFamily="18" charset="0"/>
              </a:rPr>
              <a:t>DNA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943600" y="2590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  <a:latin typeface="Times New Roman" panose="02020603050405020304" pitchFamily="18" charset="0"/>
              </a:rPr>
              <a:t>mRNA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5715000" y="3124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  <a:latin typeface="Times New Roman" panose="02020603050405020304" pitchFamily="18" charset="0"/>
              </a:rPr>
              <a:t>Ribosomes</a:t>
            </a:r>
          </a:p>
        </p:txBody>
      </p:sp>
      <p:sp>
        <p:nvSpPr>
          <p:cNvPr id="11292" name="Freeform 28"/>
          <p:cNvSpPr>
            <a:spLocks/>
          </p:cNvSpPr>
          <p:nvPr/>
        </p:nvSpPr>
        <p:spPr bwMode="auto">
          <a:xfrm>
            <a:off x="3886200" y="3810000"/>
            <a:ext cx="990600" cy="914400"/>
          </a:xfrm>
          <a:custGeom>
            <a:avLst/>
            <a:gdLst>
              <a:gd name="T0" fmla="*/ 0 w 280"/>
              <a:gd name="T1" fmla="*/ 2147483646 h 624"/>
              <a:gd name="T2" fmla="*/ 2147483646 w 280"/>
              <a:gd name="T3" fmla="*/ 2147483646 h 624"/>
              <a:gd name="T4" fmla="*/ 2147483646 w 280"/>
              <a:gd name="T5" fmla="*/ 2147483646 h 624"/>
              <a:gd name="T6" fmla="*/ 2147483646 w 280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280"/>
              <a:gd name="T13" fmla="*/ 0 h 624"/>
              <a:gd name="T14" fmla="*/ 280 w 28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" h="624">
                <a:moveTo>
                  <a:pt x="0" y="624"/>
                </a:moveTo>
                <a:lnTo>
                  <a:pt x="168" y="464"/>
                </a:lnTo>
                <a:lnTo>
                  <a:pt x="280" y="288"/>
                </a:lnTo>
                <a:lnTo>
                  <a:pt x="28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 flipV="1">
            <a:off x="4800600" y="2895600"/>
            <a:ext cx="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2971800" y="4572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  <a:latin typeface="Times New Roman" panose="02020603050405020304" pitchFamily="18" charset="0"/>
              </a:rPr>
              <a:t>PABA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4419600" y="3429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  <a:latin typeface="Times New Roman" panose="02020603050405020304" pitchFamily="18" charset="0"/>
              </a:rPr>
              <a:t>DHFA</a:t>
            </a:r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4419601" y="2514600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FFFF"/>
                </a:solidFill>
                <a:latin typeface="Times New Roman" panose="02020603050405020304" pitchFamily="18" charset="0"/>
              </a:rPr>
              <a:t>THFA</a:t>
            </a:r>
          </a:p>
        </p:txBody>
      </p:sp>
      <p:sp>
        <p:nvSpPr>
          <p:cNvPr id="11297" name="Rectangle 33" descr="Dark upward diagonal"/>
          <p:cNvSpPr>
            <a:spLocks noChangeArrowheads="1"/>
          </p:cNvSpPr>
          <p:nvPr/>
        </p:nvSpPr>
        <p:spPr bwMode="auto">
          <a:xfrm>
            <a:off x="4572000" y="3200400"/>
            <a:ext cx="533400" cy="152400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8" name="Rectangle 34" descr="Dark upward diagonal"/>
          <p:cNvSpPr>
            <a:spLocks noChangeArrowheads="1"/>
          </p:cNvSpPr>
          <p:nvPr/>
        </p:nvSpPr>
        <p:spPr bwMode="auto">
          <a:xfrm rot="1264303">
            <a:off x="4648200" y="4114800"/>
            <a:ext cx="457200" cy="152400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7010400" y="2819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Freeform 36"/>
          <p:cNvSpPr>
            <a:spLocks/>
          </p:cNvSpPr>
          <p:nvPr/>
        </p:nvSpPr>
        <p:spPr bwMode="auto">
          <a:xfrm>
            <a:off x="7196139" y="2814639"/>
            <a:ext cx="301625" cy="452437"/>
          </a:xfrm>
          <a:custGeom>
            <a:avLst/>
            <a:gdLst>
              <a:gd name="T0" fmla="*/ 0 w 190"/>
              <a:gd name="T1" fmla="*/ 0 h 285"/>
              <a:gd name="T2" fmla="*/ 2147483646 w 190"/>
              <a:gd name="T3" fmla="*/ 2147483646 h 285"/>
              <a:gd name="T4" fmla="*/ 2147483646 w 190"/>
              <a:gd name="T5" fmla="*/ 2147483646 h 285"/>
              <a:gd name="T6" fmla="*/ 2147483646 w 190"/>
              <a:gd name="T7" fmla="*/ 2147483646 h 285"/>
              <a:gd name="T8" fmla="*/ 2147483646 w 190"/>
              <a:gd name="T9" fmla="*/ 2147483646 h 285"/>
              <a:gd name="T10" fmla="*/ 2147483646 w 190"/>
              <a:gd name="T11" fmla="*/ 2147483646 h 285"/>
              <a:gd name="T12" fmla="*/ 2147483646 w 190"/>
              <a:gd name="T13" fmla="*/ 2147483646 h 285"/>
              <a:gd name="T14" fmla="*/ 2147483646 w 190"/>
              <a:gd name="T15" fmla="*/ 2147483646 h 285"/>
              <a:gd name="T16" fmla="*/ 2147483646 w 190"/>
              <a:gd name="T17" fmla="*/ 2147483646 h 285"/>
              <a:gd name="T18" fmla="*/ 2147483646 w 190"/>
              <a:gd name="T19" fmla="*/ 2147483646 h 285"/>
              <a:gd name="T20" fmla="*/ 2147483646 w 190"/>
              <a:gd name="T21" fmla="*/ 2147483646 h 285"/>
              <a:gd name="T22" fmla="*/ 2147483646 w 190"/>
              <a:gd name="T23" fmla="*/ 2147483646 h 285"/>
              <a:gd name="T24" fmla="*/ 2147483646 w 190"/>
              <a:gd name="T25" fmla="*/ 2147483646 h 28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0"/>
              <a:gd name="T40" fmla="*/ 0 h 285"/>
              <a:gd name="T41" fmla="*/ 190 w 190"/>
              <a:gd name="T42" fmla="*/ 285 h 28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0" h="285">
                <a:moveTo>
                  <a:pt x="0" y="0"/>
                </a:moveTo>
                <a:cubicBezTo>
                  <a:pt x="47" y="3"/>
                  <a:pt x="52" y="0"/>
                  <a:pt x="66" y="42"/>
                </a:cubicBezTo>
                <a:cubicBezTo>
                  <a:pt x="61" y="50"/>
                  <a:pt x="54" y="69"/>
                  <a:pt x="54" y="69"/>
                </a:cubicBezTo>
                <a:cubicBezTo>
                  <a:pt x="59" y="93"/>
                  <a:pt x="68" y="95"/>
                  <a:pt x="90" y="99"/>
                </a:cubicBezTo>
                <a:cubicBezTo>
                  <a:pt x="97" y="106"/>
                  <a:pt x="99" y="101"/>
                  <a:pt x="104" y="105"/>
                </a:cubicBezTo>
                <a:cubicBezTo>
                  <a:pt x="109" y="109"/>
                  <a:pt x="117" y="114"/>
                  <a:pt x="117" y="123"/>
                </a:cubicBezTo>
                <a:cubicBezTo>
                  <a:pt x="114" y="139"/>
                  <a:pt x="110" y="145"/>
                  <a:pt x="105" y="159"/>
                </a:cubicBezTo>
                <a:cubicBezTo>
                  <a:pt x="115" y="179"/>
                  <a:pt x="119" y="181"/>
                  <a:pt x="141" y="177"/>
                </a:cubicBezTo>
                <a:cubicBezTo>
                  <a:pt x="178" y="184"/>
                  <a:pt x="178" y="183"/>
                  <a:pt x="189" y="216"/>
                </a:cubicBezTo>
                <a:cubicBezTo>
                  <a:pt x="184" y="234"/>
                  <a:pt x="190" y="227"/>
                  <a:pt x="168" y="234"/>
                </a:cubicBezTo>
                <a:cubicBezTo>
                  <a:pt x="165" y="235"/>
                  <a:pt x="159" y="237"/>
                  <a:pt x="159" y="237"/>
                </a:cubicBezTo>
                <a:cubicBezTo>
                  <a:pt x="153" y="245"/>
                  <a:pt x="149" y="255"/>
                  <a:pt x="144" y="264"/>
                </a:cubicBezTo>
                <a:cubicBezTo>
                  <a:pt x="141" y="271"/>
                  <a:pt x="138" y="285"/>
                  <a:pt x="138" y="2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905000" y="1066800"/>
            <a:ext cx="2971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  <a:latin typeface="ZapfHumnst BT"/>
              </a:rPr>
              <a:t>Cell wall synthesis</a:t>
            </a:r>
          </a:p>
        </p:txBody>
      </p:sp>
      <p:sp>
        <p:nvSpPr>
          <p:cNvPr id="11302" name="Freeform 38"/>
          <p:cNvSpPr>
            <a:spLocks/>
          </p:cNvSpPr>
          <p:nvPr/>
        </p:nvSpPr>
        <p:spPr bwMode="auto">
          <a:xfrm>
            <a:off x="3733800" y="1752600"/>
            <a:ext cx="533400" cy="609600"/>
          </a:xfrm>
          <a:custGeom>
            <a:avLst/>
            <a:gdLst>
              <a:gd name="T0" fmla="*/ 0 w 528"/>
              <a:gd name="T1" fmla="*/ 2147483646 h 384"/>
              <a:gd name="T2" fmla="*/ 2147483646 w 528"/>
              <a:gd name="T3" fmla="*/ 0 h 384"/>
              <a:gd name="T4" fmla="*/ 2147483646 w 528"/>
              <a:gd name="T5" fmla="*/ 2147483646 h 384"/>
              <a:gd name="T6" fmla="*/ 2147483646 w 528"/>
              <a:gd name="T7" fmla="*/ 2147483646 h 384"/>
              <a:gd name="T8" fmla="*/ 2147483646 w 528"/>
              <a:gd name="T9" fmla="*/ 2147483646 h 384"/>
              <a:gd name="T10" fmla="*/ 2147483646 w 528"/>
              <a:gd name="T11" fmla="*/ 2147483646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8"/>
              <a:gd name="T19" fmla="*/ 0 h 384"/>
              <a:gd name="T20" fmla="*/ 528 w 528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8" h="384">
                <a:moveTo>
                  <a:pt x="0" y="13"/>
                </a:moveTo>
                <a:lnTo>
                  <a:pt x="241" y="0"/>
                </a:lnTo>
                <a:lnTo>
                  <a:pt x="397" y="26"/>
                </a:lnTo>
                <a:lnTo>
                  <a:pt x="382" y="19"/>
                </a:lnTo>
                <a:lnTo>
                  <a:pt x="474" y="122"/>
                </a:lnTo>
                <a:lnTo>
                  <a:pt x="528" y="384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5638800" y="457200"/>
            <a:ext cx="2286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>
                <a:latin typeface="ZapfHumnst BT"/>
              </a:rPr>
              <a:t>DNA gyrase</a:t>
            </a:r>
            <a:r>
              <a:rPr lang="en-US" altLang="en-US" sz="22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5638800" y="914401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Quinolones</a:t>
            </a:r>
          </a:p>
        </p:txBody>
      </p:sp>
      <p:sp>
        <p:nvSpPr>
          <p:cNvPr id="11305" name="Freeform 41"/>
          <p:cNvSpPr>
            <a:spLocks/>
          </p:cNvSpPr>
          <p:nvPr/>
        </p:nvSpPr>
        <p:spPr bwMode="auto">
          <a:xfrm flipH="1">
            <a:off x="6934200" y="1066800"/>
            <a:ext cx="609600" cy="1676400"/>
          </a:xfrm>
          <a:custGeom>
            <a:avLst/>
            <a:gdLst>
              <a:gd name="T0" fmla="*/ 2147483646 w 480"/>
              <a:gd name="T1" fmla="*/ 2147483646 h 768"/>
              <a:gd name="T2" fmla="*/ 2147483646 w 480"/>
              <a:gd name="T3" fmla="*/ 0 h 768"/>
              <a:gd name="T4" fmla="*/ 2147483646 w 480"/>
              <a:gd name="T5" fmla="*/ 2147483646 h 768"/>
              <a:gd name="T6" fmla="*/ 2147483646 w 480"/>
              <a:gd name="T7" fmla="*/ 2147483646 h 768"/>
              <a:gd name="T8" fmla="*/ 2147483646 w 480"/>
              <a:gd name="T9" fmla="*/ 2147483646 h 768"/>
              <a:gd name="T10" fmla="*/ 0 w 480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0"/>
              <a:gd name="T19" fmla="*/ 0 h 768"/>
              <a:gd name="T20" fmla="*/ 480 w 480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0" h="768">
                <a:moveTo>
                  <a:pt x="480" y="12"/>
                </a:moveTo>
                <a:lnTo>
                  <a:pt x="348" y="0"/>
                </a:lnTo>
                <a:lnTo>
                  <a:pt x="240" y="12"/>
                </a:lnTo>
                <a:lnTo>
                  <a:pt x="108" y="108"/>
                </a:lnTo>
                <a:lnTo>
                  <a:pt x="48" y="288"/>
                </a:lnTo>
                <a:lnTo>
                  <a:pt x="0" y="76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8458200" y="2895600"/>
            <a:ext cx="2209800" cy="95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  <a:latin typeface="ZapfHumnst BT"/>
              </a:rPr>
              <a:t>Protein synthesis      inhibition</a:t>
            </a:r>
          </a:p>
        </p:txBody>
      </p:sp>
      <p:sp>
        <p:nvSpPr>
          <p:cNvPr id="11307" name="Freeform 43"/>
          <p:cNvSpPr>
            <a:spLocks/>
          </p:cNvSpPr>
          <p:nvPr/>
        </p:nvSpPr>
        <p:spPr bwMode="auto">
          <a:xfrm>
            <a:off x="7315200" y="3581400"/>
            <a:ext cx="1143000" cy="381000"/>
          </a:xfrm>
          <a:custGeom>
            <a:avLst/>
            <a:gdLst>
              <a:gd name="T0" fmla="*/ 2147483646 w 768"/>
              <a:gd name="T1" fmla="*/ 2147483646 h 384"/>
              <a:gd name="T2" fmla="*/ 2147483646 w 768"/>
              <a:gd name="T3" fmla="*/ 2147483646 h 384"/>
              <a:gd name="T4" fmla="*/ 2147483646 w 768"/>
              <a:gd name="T5" fmla="*/ 2147483646 h 384"/>
              <a:gd name="T6" fmla="*/ 2147483646 w 768"/>
              <a:gd name="T7" fmla="*/ 2147483646 h 384"/>
              <a:gd name="T8" fmla="*/ 2147483646 w 768"/>
              <a:gd name="T9" fmla="*/ 2147483646 h 384"/>
              <a:gd name="T10" fmla="*/ 0 w 768"/>
              <a:gd name="T11" fmla="*/ 0 h 3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8"/>
              <a:gd name="T19" fmla="*/ 0 h 384"/>
              <a:gd name="T20" fmla="*/ 768 w 768"/>
              <a:gd name="T21" fmla="*/ 384 h 3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8" h="384">
                <a:moveTo>
                  <a:pt x="768" y="384"/>
                </a:moveTo>
                <a:lnTo>
                  <a:pt x="612" y="264"/>
                </a:lnTo>
                <a:lnTo>
                  <a:pt x="528" y="204"/>
                </a:lnTo>
                <a:lnTo>
                  <a:pt x="336" y="72"/>
                </a:lnTo>
                <a:lnTo>
                  <a:pt x="180" y="1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7848601" y="4953001"/>
            <a:ext cx="2506663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  <a:latin typeface="ZapfHumnst BT"/>
              </a:rPr>
              <a:t>Protein synthesis  inhibition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7848600" y="5638801"/>
            <a:ext cx="2438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000">
                <a:latin typeface="Times New Roman" panose="02020603050405020304" pitchFamily="18" charset="0"/>
                <a:sym typeface="SPC Markers/Bullets"/>
              </a:rPr>
              <a:t>Tetracyclines</a:t>
            </a:r>
          </a:p>
          <a:p>
            <a:pPr eaLnBrk="1" hangingPunct="1">
              <a:lnSpc>
                <a:spcPct val="55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sym typeface="SPC Markers/Bullets"/>
              </a:rPr>
              <a:t> 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1310" name="Freeform 46"/>
          <p:cNvSpPr>
            <a:spLocks/>
          </p:cNvSpPr>
          <p:nvPr/>
        </p:nvSpPr>
        <p:spPr bwMode="auto">
          <a:xfrm>
            <a:off x="6534150" y="4038600"/>
            <a:ext cx="1238250" cy="1752600"/>
          </a:xfrm>
          <a:custGeom>
            <a:avLst/>
            <a:gdLst>
              <a:gd name="T0" fmla="*/ 2147483646 w 756"/>
              <a:gd name="T1" fmla="*/ 2147483646 h 1056"/>
              <a:gd name="T2" fmla="*/ 2147483646 w 756"/>
              <a:gd name="T3" fmla="*/ 2147483646 h 1056"/>
              <a:gd name="T4" fmla="*/ 2147483646 w 756"/>
              <a:gd name="T5" fmla="*/ 2147483646 h 1056"/>
              <a:gd name="T6" fmla="*/ 2147483646 w 756"/>
              <a:gd name="T7" fmla="*/ 2147483646 h 1056"/>
              <a:gd name="T8" fmla="*/ 0 w 756"/>
              <a:gd name="T9" fmla="*/ 2147483646 h 1056"/>
              <a:gd name="T10" fmla="*/ 2147483646 w 756"/>
              <a:gd name="T11" fmla="*/ 0 h 10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6"/>
              <a:gd name="T19" fmla="*/ 0 h 1056"/>
              <a:gd name="T20" fmla="*/ 756 w 756"/>
              <a:gd name="T21" fmla="*/ 1056 h 10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6" h="1056">
                <a:moveTo>
                  <a:pt x="756" y="1056"/>
                </a:moveTo>
                <a:lnTo>
                  <a:pt x="444" y="828"/>
                </a:lnTo>
                <a:lnTo>
                  <a:pt x="216" y="612"/>
                </a:lnTo>
                <a:lnTo>
                  <a:pt x="48" y="372"/>
                </a:lnTo>
                <a:lnTo>
                  <a:pt x="0" y="192"/>
                </a:lnTo>
                <a:lnTo>
                  <a:pt x="12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1" name="Freeform 47"/>
          <p:cNvSpPr>
            <a:spLocks/>
          </p:cNvSpPr>
          <p:nvPr/>
        </p:nvSpPr>
        <p:spPr bwMode="auto">
          <a:xfrm flipH="1">
            <a:off x="5486400" y="4114800"/>
            <a:ext cx="76200" cy="1066800"/>
          </a:xfrm>
          <a:custGeom>
            <a:avLst/>
            <a:gdLst>
              <a:gd name="T0" fmla="*/ 2147483646 w 756"/>
              <a:gd name="T1" fmla="*/ 2147483646 h 1056"/>
              <a:gd name="T2" fmla="*/ 2147483646 w 756"/>
              <a:gd name="T3" fmla="*/ 2147483646 h 1056"/>
              <a:gd name="T4" fmla="*/ 2147483646 w 756"/>
              <a:gd name="T5" fmla="*/ 2147483646 h 1056"/>
              <a:gd name="T6" fmla="*/ 2147483646 w 756"/>
              <a:gd name="T7" fmla="*/ 2147483646 h 1056"/>
              <a:gd name="T8" fmla="*/ 0 w 756"/>
              <a:gd name="T9" fmla="*/ 2147483646 h 1056"/>
              <a:gd name="T10" fmla="*/ 2147483646 w 756"/>
              <a:gd name="T11" fmla="*/ 0 h 10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6"/>
              <a:gd name="T19" fmla="*/ 0 h 1056"/>
              <a:gd name="T20" fmla="*/ 756 w 756"/>
              <a:gd name="T21" fmla="*/ 1056 h 10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6" h="1056">
                <a:moveTo>
                  <a:pt x="756" y="1056"/>
                </a:moveTo>
                <a:lnTo>
                  <a:pt x="444" y="828"/>
                </a:lnTo>
                <a:lnTo>
                  <a:pt x="216" y="612"/>
                </a:lnTo>
                <a:lnTo>
                  <a:pt x="48" y="372"/>
                </a:lnTo>
                <a:lnTo>
                  <a:pt x="0" y="192"/>
                </a:lnTo>
                <a:lnTo>
                  <a:pt x="12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Text Box 48"/>
          <p:cNvSpPr txBox="1">
            <a:spLocks noChangeArrowheads="1"/>
          </p:cNvSpPr>
          <p:nvPr/>
        </p:nvSpPr>
        <p:spPr bwMode="auto">
          <a:xfrm>
            <a:off x="3810000" y="5217552"/>
            <a:ext cx="3200400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  <a:latin typeface="ZapfHumnst BT"/>
              </a:rPr>
              <a:t>Protein synthesis             mistranslation</a:t>
            </a:r>
          </a:p>
        </p:txBody>
      </p:sp>
      <p:sp>
        <p:nvSpPr>
          <p:cNvPr id="11313" name="Text Box 49"/>
          <p:cNvSpPr txBox="1">
            <a:spLocks noChangeArrowheads="1"/>
          </p:cNvSpPr>
          <p:nvPr/>
        </p:nvSpPr>
        <p:spPr bwMode="auto">
          <a:xfrm>
            <a:off x="8458200" y="3627439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Macrolides &amp; Lincomycins</a:t>
            </a: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2133600" y="6324600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Cohen. Science 1992; 257:1064</a:t>
            </a:r>
          </a:p>
        </p:txBody>
      </p:sp>
      <p:sp>
        <p:nvSpPr>
          <p:cNvPr id="11315" name="Freeform 51"/>
          <p:cNvSpPr>
            <a:spLocks/>
          </p:cNvSpPr>
          <p:nvPr/>
        </p:nvSpPr>
        <p:spPr bwMode="auto">
          <a:xfrm>
            <a:off x="7239000" y="1447800"/>
            <a:ext cx="609600" cy="1524000"/>
          </a:xfrm>
          <a:custGeom>
            <a:avLst/>
            <a:gdLst>
              <a:gd name="T0" fmla="*/ 2147483646 w 480"/>
              <a:gd name="T1" fmla="*/ 2147483646 h 768"/>
              <a:gd name="T2" fmla="*/ 2147483646 w 480"/>
              <a:gd name="T3" fmla="*/ 0 h 768"/>
              <a:gd name="T4" fmla="*/ 2147483646 w 480"/>
              <a:gd name="T5" fmla="*/ 2147483646 h 768"/>
              <a:gd name="T6" fmla="*/ 2147483646 w 480"/>
              <a:gd name="T7" fmla="*/ 2147483646 h 768"/>
              <a:gd name="T8" fmla="*/ 2147483646 w 480"/>
              <a:gd name="T9" fmla="*/ 2147483646 h 768"/>
              <a:gd name="T10" fmla="*/ 0 w 480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0"/>
              <a:gd name="T19" fmla="*/ 0 h 768"/>
              <a:gd name="T20" fmla="*/ 480 w 480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0" h="768">
                <a:moveTo>
                  <a:pt x="480" y="12"/>
                </a:moveTo>
                <a:lnTo>
                  <a:pt x="348" y="0"/>
                </a:lnTo>
                <a:lnTo>
                  <a:pt x="240" y="12"/>
                </a:lnTo>
                <a:lnTo>
                  <a:pt x="108" y="108"/>
                </a:lnTo>
                <a:lnTo>
                  <a:pt x="48" y="288"/>
                </a:lnTo>
                <a:lnTo>
                  <a:pt x="0" y="76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7924800" y="457201"/>
            <a:ext cx="2514600" cy="66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  <a:latin typeface="ZapfHumnst BT"/>
              </a:rPr>
              <a:t>DNA-directed RNA polymerase</a:t>
            </a:r>
          </a:p>
        </p:txBody>
      </p:sp>
      <p:sp>
        <p:nvSpPr>
          <p:cNvPr id="11317" name="Text Box 53"/>
          <p:cNvSpPr txBox="1">
            <a:spLocks noChangeArrowheads="1"/>
          </p:cNvSpPr>
          <p:nvPr/>
        </p:nvSpPr>
        <p:spPr bwMode="auto">
          <a:xfrm>
            <a:off x="7924801" y="1195389"/>
            <a:ext cx="114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Rifampin</a:t>
            </a:r>
          </a:p>
        </p:txBody>
      </p:sp>
      <p:sp>
        <p:nvSpPr>
          <p:cNvPr id="11318" name="Line 54"/>
          <p:cNvSpPr>
            <a:spLocks noChangeShapeType="1"/>
          </p:cNvSpPr>
          <p:nvPr/>
        </p:nvSpPr>
        <p:spPr bwMode="auto">
          <a:xfrm flipV="1">
            <a:off x="3276600" y="4114800"/>
            <a:ext cx="1295400" cy="381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3810000" y="5791201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Aminoglycosides</a:t>
            </a:r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1752601" y="4267201"/>
            <a:ext cx="1577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Sulfonamides</a:t>
            </a:r>
          </a:p>
        </p:txBody>
      </p:sp>
      <p:sp>
        <p:nvSpPr>
          <p:cNvPr id="11321" name="Text Box 57"/>
          <p:cNvSpPr txBox="1">
            <a:spLocks noChangeArrowheads="1"/>
          </p:cNvSpPr>
          <p:nvPr/>
        </p:nvSpPr>
        <p:spPr bwMode="auto">
          <a:xfrm>
            <a:off x="1752600" y="2743201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Trimethoprim</a:t>
            </a:r>
          </a:p>
        </p:txBody>
      </p:sp>
      <p:sp>
        <p:nvSpPr>
          <p:cNvPr id="11322" name="Line 58"/>
          <p:cNvSpPr>
            <a:spLocks noChangeShapeType="1"/>
          </p:cNvSpPr>
          <p:nvPr/>
        </p:nvSpPr>
        <p:spPr bwMode="auto">
          <a:xfrm>
            <a:off x="3429000" y="2971800"/>
            <a:ext cx="1066800" cy="304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45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642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/>
              <a:t>Mechanisms of Antibiotic Resistance</a:t>
            </a:r>
            <a:br>
              <a:rPr lang="en-US" sz="4000"/>
            </a:br>
            <a:r>
              <a:rPr lang="en-US" sz="1800"/>
              <a:t>PM Hawkey,  The origins and molecular basis of antibiotic resistance. Brit Med J 1998;317: 657-660</a:t>
            </a:r>
            <a:endParaRPr lang="en-US" sz="400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569" y="1230923"/>
            <a:ext cx="4491038" cy="4598988"/>
          </a:xfrm>
          <a:noFill/>
        </p:spPr>
      </p:pic>
    </p:spTree>
    <p:extLst>
      <p:ext uri="{BB962C8B-B14F-4D97-AF65-F5344CB8AC3E}">
        <p14:creationId xmlns:p14="http://schemas.microsoft.com/office/powerpoint/2010/main" val="152852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576388"/>
            <a:ext cx="6551613" cy="318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90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6425" cy="1143000"/>
          </a:xfrm>
        </p:spPr>
        <p:txBody>
          <a:bodyPr/>
          <a:lstStyle/>
          <a:p>
            <a:pPr eaLnBrk="1" hangingPunct="1"/>
            <a:r>
              <a:rPr lang="en-US" altLang="en-US"/>
              <a:t>Amp C Cephalosporinases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2754923" y="1598613"/>
            <a:ext cx="7159625" cy="4497387"/>
          </a:xfrm>
        </p:spPr>
        <p:txBody>
          <a:bodyPr/>
          <a:lstStyle/>
          <a:p>
            <a:pPr eaLnBrk="1" hangingPunct="1"/>
            <a:r>
              <a:rPr lang="en-US" altLang="en-US"/>
              <a:t>Chromosomal cephalosporinase </a:t>
            </a:r>
          </a:p>
          <a:p>
            <a:pPr lvl="1" eaLnBrk="1" hangingPunct="1"/>
            <a:r>
              <a:rPr lang="en-US" altLang="en-US"/>
              <a:t>SPICE organisms  (</a:t>
            </a:r>
            <a:r>
              <a:rPr lang="en-US" altLang="en-US" u="sng"/>
              <a:t>S</a:t>
            </a:r>
            <a:r>
              <a:rPr lang="en-US" altLang="en-US"/>
              <a:t>erratia, </a:t>
            </a:r>
            <a:r>
              <a:rPr lang="en-US" altLang="en-US" u="sng"/>
              <a:t>P</a:t>
            </a:r>
            <a:r>
              <a:rPr lang="en-US" altLang="en-US"/>
              <a:t>seudomonas, </a:t>
            </a:r>
            <a:r>
              <a:rPr lang="en-US" altLang="en-US" u="sng"/>
              <a:t>I</a:t>
            </a:r>
            <a:r>
              <a:rPr lang="en-US" altLang="en-US"/>
              <a:t>ndole positive proteae, </a:t>
            </a:r>
            <a:r>
              <a:rPr lang="en-US" altLang="en-US" u="sng"/>
              <a:t>C</a:t>
            </a:r>
            <a:r>
              <a:rPr lang="en-US" altLang="en-US"/>
              <a:t>itrobacter, </a:t>
            </a:r>
            <a:r>
              <a:rPr lang="en-US" altLang="en-US" u="sng"/>
              <a:t>E</a:t>
            </a:r>
            <a:r>
              <a:rPr lang="en-US" altLang="en-US"/>
              <a:t>nterobacter)</a:t>
            </a:r>
          </a:p>
          <a:p>
            <a:pPr lvl="1" eaLnBrk="1" hangingPunct="1"/>
            <a:r>
              <a:rPr lang="en-US" altLang="en-US"/>
              <a:t>Inducible enzymes may be provoked by exposure to certain beta lactams</a:t>
            </a:r>
          </a:p>
          <a:p>
            <a:pPr lvl="2" eaLnBrk="1" hangingPunct="1"/>
            <a:r>
              <a:rPr lang="en-US" altLang="en-US"/>
              <a:t>Not clinically important unless combined beta lactam therapy used</a:t>
            </a:r>
          </a:p>
          <a:p>
            <a:pPr lvl="2" eaLnBrk="1" hangingPunct="1"/>
            <a:r>
              <a:rPr lang="en-US" altLang="en-US"/>
              <a:t>When combined cefoperazone-piperacillin used for febrile neutropenic patients at UCLA, resistant Pseudomonas emerged (Winston D, AJM 1980’s)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585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6425" cy="1143000"/>
          </a:xfrm>
        </p:spPr>
        <p:txBody>
          <a:bodyPr/>
          <a:lstStyle/>
          <a:p>
            <a:pPr eaLnBrk="1" hangingPunct="1"/>
            <a:r>
              <a:rPr lang="en-US" altLang="en-US"/>
              <a:t>Amp C - Continued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8229600" cy="4906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Constituent Production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A tiny minority of strains are overproducers of Amp C </a:t>
            </a:r>
            <a:r>
              <a:rPr lang="en-US" altLang="en-US" sz="2200" dirty="0" err="1"/>
              <a:t>cephalosporinase</a:t>
            </a:r>
            <a:endParaRPr lang="en-US" altLang="en-US" sz="22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Not detected by standard lab MICs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When the majority (susceptible) strains are eliminated, the mutant overproducers survive and thrive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Not inhibited by beta lactamase inhibitors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Classic Darwinian Selection –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/>
              <a:t>“survival of the fittest.”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/>
              <a:t>Those not producing Amp C are killed leaving behind Amp C producers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Now,  plasmid mediated non-inducible Amp C </a:t>
            </a:r>
            <a:r>
              <a:rPr lang="en-US" altLang="en-US" sz="2200" dirty="0" err="1"/>
              <a:t>cephalosporinase</a:t>
            </a:r>
            <a:r>
              <a:rPr lang="en-US" altLang="en-US" sz="2200" dirty="0"/>
              <a:t> are recognized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/>
              <a:t>Can transduce resistance to other species by conjugation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900" dirty="0"/>
              <a:t>No longer limited to SPICE organisms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182598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4185" y="2737338"/>
            <a:ext cx="5451475" cy="1787525"/>
          </a:xfr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52401"/>
            <a:ext cx="62388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57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3962400" y="152400"/>
            <a:ext cx="8229600" cy="563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/>
              <a:t>Another Beta Lactamase: Extended Spectrum Beta Lactamases (ESBL)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8229600" cy="5638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sz="2400" dirty="0"/>
              <a:t>Plasmid mediated</a:t>
            </a:r>
          </a:p>
          <a:p>
            <a:pPr lvl="1" eaLnBrk="1" hangingPunct="1"/>
            <a:r>
              <a:rPr lang="en-US" altLang="en-US" dirty="0"/>
              <a:t>Linked with other resistance genes</a:t>
            </a:r>
          </a:p>
          <a:p>
            <a:pPr eaLnBrk="1" hangingPunct="1"/>
            <a:r>
              <a:rPr lang="en-US" altLang="en-US" sz="2400" dirty="0"/>
              <a:t>Derived from “broad spectrum”  older beta lactamases known for years such as TEM, SHV, OSA</a:t>
            </a:r>
          </a:p>
          <a:p>
            <a:r>
              <a:rPr lang="en-US" altLang="en-US" sz="2400" dirty="0"/>
              <a:t>Substrates (meaning drugs that enzyme destroys) include all </a:t>
            </a:r>
            <a:r>
              <a:rPr lang="en-US" altLang="en-US" sz="2400" dirty="0" err="1"/>
              <a:t>penicillins</a:t>
            </a:r>
            <a:r>
              <a:rPr lang="en-US" altLang="en-US" sz="2400" dirty="0"/>
              <a:t>, 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-3</a:t>
            </a:r>
            <a:r>
              <a:rPr lang="en-US" altLang="en-US" sz="2400" baseline="30000" dirty="0"/>
              <a:t>rd</a:t>
            </a:r>
            <a:r>
              <a:rPr lang="en-US" altLang="en-US" sz="2400" dirty="0"/>
              <a:t> generation cephalosporins but not </a:t>
            </a:r>
            <a:r>
              <a:rPr lang="en-US" altLang="en-US" sz="2400" dirty="0" err="1"/>
              <a:t>cephamycins</a:t>
            </a:r>
            <a:r>
              <a:rPr lang="en-US" altLang="en-US" sz="2400" dirty="0"/>
              <a:t> (cefoxitin/cefotetan) and carbapenems</a:t>
            </a:r>
          </a:p>
          <a:p>
            <a:pPr eaLnBrk="1" hangingPunct="1"/>
            <a:r>
              <a:rPr lang="en-US" altLang="en-US" sz="2400" dirty="0"/>
              <a:t>Inhibited by beta lactamase inhibitors, but PARADOX 2</a:t>
            </a:r>
          </a:p>
          <a:p>
            <a:pPr lvl="1"/>
            <a:r>
              <a:rPr lang="en-US" altLang="en-US" dirty="0"/>
              <a:t>Pip/</a:t>
            </a:r>
            <a:r>
              <a:rPr lang="en-US" altLang="en-US" dirty="0" err="1"/>
              <a:t>tazo</a:t>
            </a:r>
            <a:r>
              <a:rPr lang="en-US" altLang="en-US" dirty="0"/>
              <a:t> and others may not be clinically effective</a:t>
            </a:r>
            <a:endParaRPr lang="en-US" altLang="en-US" dirty="0">
              <a:cs typeface="Calibri"/>
            </a:endParaRPr>
          </a:p>
          <a:p>
            <a:pPr lvl="1" eaLnBrk="1" hangingPunct="1"/>
            <a:r>
              <a:rPr lang="en-US" altLang="en-US" dirty="0"/>
              <a:t>Probably because of other plasmid mediated resistance mechanisms such as Amp C plus porin changes</a:t>
            </a:r>
          </a:p>
          <a:p>
            <a:pPr eaLnBrk="1" hangingPunct="1"/>
            <a:r>
              <a:rPr lang="en-US" altLang="en-US" dirty="0"/>
              <a:t>Treatment of choice was CARBAPENEMS</a:t>
            </a:r>
          </a:p>
          <a:p>
            <a:pPr lvl="1"/>
            <a:r>
              <a:rPr lang="en-US" altLang="en-US" dirty="0"/>
              <a:t>Now, </a:t>
            </a:r>
            <a:r>
              <a:rPr lang="en-US" altLang="en-US" dirty="0" err="1"/>
              <a:t>ceftolazone</a:t>
            </a:r>
            <a:r>
              <a:rPr lang="en-US" altLang="en-US" dirty="0"/>
              <a:t>/</a:t>
            </a:r>
            <a:r>
              <a:rPr lang="en-US" altLang="en-US" dirty="0" err="1"/>
              <a:t>tazo</a:t>
            </a:r>
            <a:r>
              <a:rPr lang="en-US" altLang="en-US" dirty="0"/>
              <a:t> and </a:t>
            </a:r>
            <a:r>
              <a:rPr lang="en-US" altLang="en-US" dirty="0" err="1"/>
              <a:t>ceftaz</a:t>
            </a:r>
            <a:r>
              <a:rPr lang="en-US" altLang="en-US" dirty="0"/>
              <a:t>/</a:t>
            </a:r>
            <a:r>
              <a:rPr lang="en-US" altLang="en-US" dirty="0" err="1"/>
              <a:t>avi</a:t>
            </a:r>
            <a:r>
              <a:rPr lang="en-US" altLang="en-US" dirty="0"/>
              <a:t> have some activity</a:t>
            </a:r>
          </a:p>
          <a:p>
            <a:pPr lvl="1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557118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8226425" cy="1143000"/>
          </a:xfrm>
        </p:spPr>
        <p:txBody>
          <a:bodyPr/>
          <a:lstStyle/>
          <a:p>
            <a:pPr eaLnBrk="1" hangingPunct="1"/>
            <a:r>
              <a:rPr lang="en-US" altLang="en-US"/>
              <a:t>The Last Line of Defense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57046" y="1598613"/>
            <a:ext cx="7663717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Fortunately, our most potent </a:t>
            </a:r>
            <a:r>
              <a:rPr lang="el-GR" altLang="en-US">
                <a:cs typeface="Arial" panose="020B0604020202020204" pitchFamily="34" charset="0"/>
              </a:rPr>
              <a:t>β</a:t>
            </a:r>
            <a:r>
              <a:rPr lang="en-US" altLang="en-US"/>
              <a:t>-lactam class, carbapenems, remained effective against almost all </a:t>
            </a:r>
            <a:r>
              <a:rPr lang="en-US" altLang="en-US" i="1"/>
              <a:t>Enterobacteriaceae</a:t>
            </a:r>
            <a:r>
              <a:rPr lang="en-US" altLang="en-US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Doripenem, Ertapenem, Imipenem, Meropenem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10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Unfortunately, “Antimicrobial resistance follows antimicrobial use as surely as night follows day”</a:t>
            </a:r>
            <a:endParaRPr lang="en-US" altLang="en-US" i="1"/>
          </a:p>
        </p:txBody>
      </p:sp>
    </p:spTree>
    <p:extLst>
      <p:ext uri="{BB962C8B-B14F-4D97-AF65-F5344CB8AC3E}">
        <p14:creationId xmlns:p14="http://schemas.microsoft.com/office/powerpoint/2010/main" val="1820555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Carbapenemases in the U.S.</a:t>
            </a:r>
          </a:p>
        </p:txBody>
      </p:sp>
      <p:graphicFrame>
        <p:nvGraphicFramePr>
          <p:cNvPr id="83971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4937417"/>
              </p:ext>
            </p:extLst>
          </p:nvPr>
        </p:nvGraphicFramePr>
        <p:xfrm>
          <a:off x="2426676" y="1852246"/>
          <a:ext cx="6613484" cy="4237052"/>
        </p:xfrm>
        <a:graphic>
          <a:graphicData uri="http://schemas.openxmlformats.org/drawingml/2006/table">
            <a:tbl>
              <a:tblPr/>
              <a:tblGrid>
                <a:gridCol w="2947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6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Enzyme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</a:rPr>
                        <a:t>Bacteria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50000">
                          <a:schemeClr val="tx2"/>
                        </a:gs>
                        <a:gs pos="100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</a:rPr>
                        <a:t>KPC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</a:rPr>
                        <a:t>Enterobacteriaceae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</a:rPr>
                        <a:t>Metallo-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Symbol"/>
                          <a:sym typeface="Symbol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</a:rPr>
                        <a:t>-lactamase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</a:rPr>
                        <a:t>P. aeruginosa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</a:rPr>
                        <a:t>OXA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</a:rPr>
                        <a:t>Acinetobacter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</a:rPr>
                        <a:t> spp.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</a:rPr>
                        <a:t>SME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66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</a:rPr>
                        <a:t>Serratia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</a:rPr>
                        <a:t>marcesens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733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33800" y="609600"/>
            <a:ext cx="84582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i="1" u="sng"/>
              <a:t>K</a:t>
            </a:r>
            <a:r>
              <a:rPr lang="en-US" sz="4000" i="1"/>
              <a:t>lebsiella </a:t>
            </a:r>
            <a:r>
              <a:rPr lang="en-US" sz="4000" i="1" u="sng"/>
              <a:t>P</a:t>
            </a:r>
            <a:r>
              <a:rPr lang="en-US" sz="4000" i="1"/>
              <a:t>neumoniae </a:t>
            </a:r>
            <a:r>
              <a:rPr lang="en-US" sz="4000" i="1" u="sng"/>
              <a:t>C</a:t>
            </a:r>
            <a:r>
              <a:rPr lang="en-US" sz="4000" i="1"/>
              <a:t>arbapenemase</a:t>
            </a:r>
            <a:r>
              <a:rPr lang="en-US" sz="3600" b="1" i="1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3058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600"/>
              <a:t>KPC is a class A </a:t>
            </a:r>
            <a:r>
              <a:rPr lang="en-US" sz="2600">
                <a:latin typeface="Symbol" pitchFamily="18" charset="2"/>
              </a:rPr>
              <a:t>b</a:t>
            </a:r>
            <a:r>
              <a:rPr lang="en-US" sz="2600"/>
              <a:t>-lactamase</a:t>
            </a:r>
          </a:p>
          <a:p>
            <a:pPr lvl="1" eaLnBrk="1" hangingPunct="1">
              <a:defRPr/>
            </a:pPr>
            <a:r>
              <a:rPr lang="en-US" sz="2200"/>
              <a:t>Confers resistance to all </a:t>
            </a:r>
            <a:r>
              <a:rPr lang="en-US" sz="2200">
                <a:latin typeface="Symbol" pitchFamily="18" charset="2"/>
              </a:rPr>
              <a:t>b</a:t>
            </a:r>
            <a:r>
              <a:rPr lang="en-US" sz="2200"/>
              <a:t>-lactams including extended-spectrum cephalosporins and carbapenems</a:t>
            </a:r>
          </a:p>
          <a:p>
            <a:pPr lvl="1" eaLnBrk="1" hangingPunct="1">
              <a:defRPr/>
            </a:pPr>
            <a:endParaRPr lang="en-US" sz="1000"/>
          </a:p>
          <a:p>
            <a:pPr eaLnBrk="1" hangingPunct="1">
              <a:defRPr/>
            </a:pPr>
            <a:r>
              <a:rPr lang="en-US" sz="2600"/>
              <a:t>Occurs in Enterobacteriaceae</a:t>
            </a:r>
          </a:p>
          <a:p>
            <a:pPr lvl="1" eaLnBrk="1" hangingPunct="1">
              <a:defRPr/>
            </a:pPr>
            <a:r>
              <a:rPr lang="en-US" sz="2200"/>
              <a:t>Most commonly in </a:t>
            </a:r>
            <a:r>
              <a:rPr lang="en-US" sz="2200" i="1"/>
              <a:t>Klebsiella pneumoniae</a:t>
            </a:r>
          </a:p>
          <a:p>
            <a:pPr lvl="1" eaLnBrk="1" hangingPunct="1">
              <a:defRPr/>
            </a:pPr>
            <a:r>
              <a:rPr lang="en-US" sz="2200"/>
              <a:t>Also reported in: </a:t>
            </a:r>
            <a:r>
              <a:rPr lang="en-US" sz="2200" i="1"/>
              <a:t>K. oxytoca</a:t>
            </a:r>
            <a:r>
              <a:rPr lang="en-US" sz="2200"/>
              <a:t>, </a:t>
            </a:r>
            <a:r>
              <a:rPr lang="en-US" sz="2200" i="1"/>
              <a:t>Citrobacter freundii</a:t>
            </a:r>
            <a:r>
              <a:rPr lang="en-US" sz="2200"/>
              <a:t>, </a:t>
            </a:r>
            <a:r>
              <a:rPr lang="en-US" sz="2200" i="1"/>
              <a:t>Enterobacter</a:t>
            </a:r>
            <a:r>
              <a:rPr lang="en-US" sz="2200"/>
              <a:t> spp., </a:t>
            </a:r>
            <a:r>
              <a:rPr lang="en-US" sz="2200" i="1"/>
              <a:t>Escherichia coli</a:t>
            </a:r>
            <a:r>
              <a:rPr lang="en-US" sz="2200"/>
              <a:t>, </a:t>
            </a:r>
            <a:r>
              <a:rPr lang="en-US" sz="2200" i="1"/>
              <a:t>Salmonella</a:t>
            </a:r>
            <a:r>
              <a:rPr lang="en-US" sz="2200"/>
              <a:t> spp., </a:t>
            </a:r>
            <a:r>
              <a:rPr lang="en-US" sz="2200" i="1"/>
              <a:t>Serratia</a:t>
            </a:r>
            <a:r>
              <a:rPr lang="en-US" sz="2200"/>
              <a:t> spp., </a:t>
            </a:r>
          </a:p>
          <a:p>
            <a:pPr lvl="1" eaLnBrk="1" hangingPunct="1">
              <a:defRPr/>
            </a:pPr>
            <a:endParaRPr lang="en-US" sz="1000"/>
          </a:p>
          <a:p>
            <a:pPr eaLnBrk="1" hangingPunct="1">
              <a:defRPr/>
            </a:pPr>
            <a:r>
              <a:rPr lang="en-US" sz="2600"/>
              <a:t>Also reported in </a:t>
            </a:r>
            <a:r>
              <a:rPr lang="en-US" sz="2600" i="1"/>
              <a:t>Pseudomonas aeruginosa</a:t>
            </a:r>
            <a:r>
              <a:rPr lang="en-US" sz="2600"/>
              <a:t> (South America)</a:t>
            </a:r>
          </a:p>
          <a:p>
            <a:pPr lvl="1" eaLnBrk="1" hangingPunct="1">
              <a:defRPr/>
            </a:pPr>
            <a:endParaRPr lang="en-US" sz="2200"/>
          </a:p>
          <a:p>
            <a:pPr lvl="1" eaLnBrk="1" hangingPunct="1">
              <a:buFontTx/>
              <a:buNone/>
              <a:defRPr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246043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Primer on Beta Lactamases and Newer BLIs</a:t>
            </a:r>
            <a:br>
              <a:rPr lang="en-US" dirty="0"/>
            </a:br>
            <a:r>
              <a:rPr lang="en-US" sz="1800" dirty="0"/>
              <a:t>Van </a:t>
            </a:r>
            <a:r>
              <a:rPr lang="en-US" sz="1800" dirty="0" err="1"/>
              <a:t>Duin</a:t>
            </a:r>
            <a:r>
              <a:rPr lang="en-US" sz="1800" dirty="0"/>
              <a:t>, </a:t>
            </a:r>
            <a:r>
              <a:rPr lang="en-US" sz="1800" dirty="0" err="1"/>
              <a:t>Bonomo</a:t>
            </a:r>
            <a:r>
              <a:rPr lang="en-US" sz="1800" dirty="0"/>
              <a:t>. </a:t>
            </a:r>
            <a:r>
              <a:rPr lang="en-US" sz="1800" dirty="0" err="1"/>
              <a:t>Clin</a:t>
            </a:r>
            <a:r>
              <a:rPr lang="en-US" sz="1800" dirty="0"/>
              <a:t> </a:t>
            </a:r>
            <a:r>
              <a:rPr lang="en-US" sz="1800" dirty="0" err="1"/>
              <a:t>Inf</a:t>
            </a:r>
            <a:r>
              <a:rPr lang="en-US" sz="1800" dirty="0"/>
              <a:t> Dis 2016; 63 (2):234-241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7004" y="1930001"/>
            <a:ext cx="9078401" cy="22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76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New Delhi Metalloproteinases (NDM-1):</a:t>
            </a:r>
          </a:p>
        </p:txBody>
      </p:sp>
      <p:sp>
        <p:nvSpPr>
          <p:cNvPr id="57347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>
                <a:solidFill>
                  <a:srgbClr val="898989"/>
                </a:solidFill>
              </a:rPr>
              <a:t>As if we didn’t have enough to worry about!</a:t>
            </a:r>
          </a:p>
        </p:txBody>
      </p:sp>
    </p:spTree>
    <p:extLst>
      <p:ext uri="{BB962C8B-B14F-4D97-AF65-F5344CB8AC3E}">
        <p14:creationId xmlns:p14="http://schemas.microsoft.com/office/powerpoint/2010/main" val="936978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216026"/>
            <a:ext cx="803592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31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 Positive Pathogens: staphylococci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Staphylococcus </a:t>
            </a:r>
            <a:r>
              <a:rPr lang="en-US" dirty="0" err="1"/>
              <a:t>aureus</a:t>
            </a:r>
            <a:r>
              <a:rPr lang="en-US" dirty="0"/>
              <a:t> (includes OSSA and MRSA)</a:t>
            </a:r>
          </a:p>
          <a:p>
            <a:pPr lvl="1"/>
            <a:r>
              <a:rPr lang="en-US" dirty="0"/>
              <a:t>Hints about detecting	</a:t>
            </a:r>
          </a:p>
          <a:p>
            <a:pPr lvl="2"/>
            <a:r>
              <a:rPr lang="en-US" dirty="0"/>
              <a:t>On gram stain: GPC </a:t>
            </a:r>
            <a:r>
              <a:rPr lang="en-US" i="1" dirty="0"/>
              <a:t>in clusters</a:t>
            </a:r>
          </a:p>
          <a:p>
            <a:pPr lvl="2"/>
            <a:r>
              <a:rPr lang="en-US" dirty="0"/>
              <a:t>Coagulase positive = Staph </a:t>
            </a:r>
            <a:r>
              <a:rPr lang="en-US" dirty="0" err="1"/>
              <a:t>aureus</a:t>
            </a:r>
            <a:endParaRPr lang="en-US" dirty="0"/>
          </a:p>
          <a:p>
            <a:pPr lvl="2"/>
            <a:r>
              <a:rPr lang="en-US" dirty="0"/>
              <a:t>Grow rapidly in blood cultures (&lt;12 hours)</a:t>
            </a:r>
          </a:p>
          <a:p>
            <a:pPr lvl="1"/>
            <a:r>
              <a:rPr lang="en-US" dirty="0"/>
              <a:t>99% beta lactamase producing = penicillin resistant</a:t>
            </a:r>
          </a:p>
          <a:p>
            <a:pPr lvl="1"/>
            <a:r>
              <a:rPr lang="en-US" dirty="0"/>
              <a:t>MRSA 52% </a:t>
            </a:r>
          </a:p>
          <a:p>
            <a:pPr lvl="2"/>
            <a:r>
              <a:rPr lang="en-US" dirty="0"/>
              <a:t>When considering S </a:t>
            </a:r>
            <a:r>
              <a:rPr lang="en-US" dirty="0" err="1"/>
              <a:t>aureus</a:t>
            </a:r>
            <a:r>
              <a:rPr lang="en-US" dirty="0"/>
              <a:t> as a pathogen, must cover MRSA until ruled out</a:t>
            </a:r>
          </a:p>
          <a:p>
            <a:r>
              <a:rPr lang="en-US" dirty="0"/>
              <a:t>Staphylococcus </a:t>
            </a:r>
            <a:r>
              <a:rPr lang="en-US" dirty="0" err="1"/>
              <a:t>epidermidis</a:t>
            </a:r>
            <a:r>
              <a:rPr lang="en-US" dirty="0"/>
              <a:t> and other </a:t>
            </a:r>
            <a:r>
              <a:rPr lang="en-US" dirty="0" err="1"/>
              <a:t>coag</a:t>
            </a:r>
            <a:r>
              <a:rPr lang="en-US" dirty="0"/>
              <a:t> negative staph</a:t>
            </a:r>
          </a:p>
          <a:p>
            <a:pPr lvl="1"/>
            <a:r>
              <a:rPr lang="en-US" dirty="0"/>
              <a:t>Usually “</a:t>
            </a:r>
            <a:r>
              <a:rPr lang="en-US" dirty="0" err="1"/>
              <a:t>heteroresistant</a:t>
            </a:r>
            <a:r>
              <a:rPr lang="en-US" dirty="0"/>
              <a:t>” = methicillin resistant</a:t>
            </a:r>
          </a:p>
          <a:p>
            <a:pPr lvl="1"/>
            <a:r>
              <a:rPr lang="en-US" dirty="0"/>
              <a:t>But if lab shows “</a:t>
            </a:r>
            <a:r>
              <a:rPr lang="en-US" dirty="0" err="1"/>
              <a:t>oxacillin</a:t>
            </a:r>
            <a:r>
              <a:rPr lang="en-US" dirty="0"/>
              <a:t> sensitive,”  believe it (and stop </a:t>
            </a:r>
            <a:r>
              <a:rPr lang="en-US" dirty="0" err="1"/>
              <a:t>vanc</a:t>
            </a:r>
            <a:r>
              <a:rPr lang="en-US" dirty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548787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06" y="0"/>
            <a:ext cx="10515600" cy="1254265"/>
          </a:xfrm>
        </p:spPr>
        <p:txBody>
          <a:bodyPr>
            <a:normAutofit/>
          </a:bodyPr>
          <a:lstStyle/>
          <a:p>
            <a:r>
              <a:rPr lang="en-US" sz="3200" dirty="0"/>
              <a:t>And, As If That Wasn’t Enough: </a:t>
            </a:r>
            <a:r>
              <a:rPr lang="en-US" sz="3200" dirty="0" err="1"/>
              <a:t>Colistin</a:t>
            </a:r>
            <a:r>
              <a:rPr lang="en-US" sz="3200" dirty="0"/>
              <a:t> Resistance!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325" y="1469295"/>
            <a:ext cx="8220075" cy="1704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383" y="3389300"/>
            <a:ext cx="5091500" cy="29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703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6425" cy="868363"/>
          </a:xfrm>
        </p:spPr>
        <p:txBody>
          <a:bodyPr/>
          <a:lstStyle/>
          <a:p>
            <a:pPr eaLnBrk="1" hangingPunct="1"/>
            <a:r>
              <a:rPr lang="en-US" altLang="en-US" dirty="0"/>
              <a:t>Resistance Summary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4294967295"/>
          </p:nvPr>
        </p:nvSpPr>
        <p:spPr>
          <a:xfrm>
            <a:off x="3798276" y="1143000"/>
            <a:ext cx="6752493" cy="4983163"/>
          </a:xfrm>
        </p:spPr>
        <p:txBody>
          <a:bodyPr/>
          <a:lstStyle/>
          <a:p>
            <a:pPr eaLnBrk="1" hangingPunct="1"/>
            <a:r>
              <a:rPr lang="en-US" altLang="en-US" dirty="0"/>
              <a:t>Resistance to most antibiotics is inevitable</a:t>
            </a:r>
          </a:p>
          <a:p>
            <a:pPr eaLnBrk="1" hangingPunct="1"/>
            <a:r>
              <a:rPr lang="en-US" altLang="en-US" dirty="0"/>
              <a:t>Mitigate the damage by</a:t>
            </a:r>
          </a:p>
          <a:p>
            <a:pPr lvl="1" eaLnBrk="1" hangingPunct="1"/>
            <a:r>
              <a:rPr lang="en-US" altLang="en-US" dirty="0"/>
              <a:t>Enforcing Infection Prevention measures</a:t>
            </a:r>
          </a:p>
          <a:p>
            <a:pPr lvl="2" eaLnBrk="1" hangingPunct="1"/>
            <a:r>
              <a:rPr lang="en-US" altLang="en-US" dirty="0"/>
              <a:t>Hand Hygiene</a:t>
            </a:r>
          </a:p>
          <a:p>
            <a:pPr lvl="2" eaLnBrk="1" hangingPunct="1"/>
            <a:r>
              <a:rPr lang="en-US" altLang="en-US" dirty="0"/>
              <a:t>Contact Isolation when appropriate</a:t>
            </a:r>
          </a:p>
          <a:p>
            <a:pPr lvl="3" eaLnBrk="1" hangingPunct="1"/>
            <a:r>
              <a:rPr lang="en-US" altLang="en-US" dirty="0"/>
              <a:t>Gowns and gloves for patients with MDR organisms</a:t>
            </a:r>
          </a:p>
          <a:p>
            <a:pPr lvl="1" eaLnBrk="1" hangingPunct="1"/>
            <a:r>
              <a:rPr lang="en-US" altLang="en-US" dirty="0"/>
              <a:t>Antibiotic Stewardship</a:t>
            </a:r>
          </a:p>
          <a:p>
            <a:pPr lvl="2"/>
            <a:r>
              <a:rPr lang="en-US" altLang="en-US" dirty="0"/>
              <a:t>Less broad spectrum</a:t>
            </a:r>
          </a:p>
          <a:p>
            <a:pPr lvl="2"/>
            <a:r>
              <a:rPr lang="en-US" altLang="en-US" dirty="0"/>
              <a:t>Shorter duration</a:t>
            </a:r>
          </a:p>
          <a:p>
            <a:pPr lvl="1" eaLnBrk="1" hangingPunct="1"/>
            <a:r>
              <a:rPr lang="en-US" altLang="en-US" dirty="0"/>
              <a:t>Continued research into new mechanisms of antibiotics</a:t>
            </a:r>
          </a:p>
          <a:p>
            <a:pPr lvl="2" eaLnBrk="1" hangingPunct="1"/>
            <a:r>
              <a:rPr lang="en-US" altLang="en-US" dirty="0"/>
              <a:t>Incentives to PHARM for new drug development</a:t>
            </a:r>
          </a:p>
          <a:p>
            <a:pPr lvl="2" eaLnBrk="1" hangingPunct="1"/>
            <a:r>
              <a:rPr lang="en-US" altLang="en-US" dirty="0"/>
              <a:t>Extension of patent protection</a:t>
            </a:r>
          </a:p>
        </p:txBody>
      </p:sp>
    </p:spTree>
    <p:extLst>
      <p:ext uri="{BB962C8B-B14F-4D97-AF65-F5344CB8AC3E}">
        <p14:creationId xmlns:p14="http://schemas.microsoft.com/office/powerpoint/2010/main" val="110137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06" y="-138727"/>
            <a:ext cx="10515600" cy="931830"/>
          </a:xfrm>
        </p:spPr>
        <p:txBody>
          <a:bodyPr/>
          <a:lstStyle/>
          <a:p>
            <a:r>
              <a:rPr lang="en-US" dirty="0"/>
              <a:t>Everything You Wanted </a:t>
            </a:r>
            <a:r>
              <a:rPr lang="en-US"/>
              <a:t>to Know…..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939" y="853522"/>
            <a:ext cx="4385388" cy="56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5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Streptococci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Beta hemolytic</a:t>
            </a:r>
          </a:p>
          <a:p>
            <a:pPr lvl="1"/>
            <a:r>
              <a:rPr lang="en-US" dirty="0"/>
              <a:t>“Always” penicillin and cephalosporin sensitive</a:t>
            </a:r>
          </a:p>
          <a:p>
            <a:pPr lvl="2"/>
            <a:r>
              <a:rPr lang="en-US" dirty="0"/>
              <a:t>After 70+ years, still no resistance to penicillin G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Aggressive just like S aureus</a:t>
            </a:r>
          </a:p>
          <a:p>
            <a:pPr lvl="1"/>
            <a:r>
              <a:rPr lang="en-US" dirty="0"/>
              <a:t>Necrotizing Group A </a:t>
            </a:r>
            <a:r>
              <a:rPr lang="en-US" dirty="0" err="1"/>
              <a:t>Strept</a:t>
            </a:r>
            <a:r>
              <a:rPr lang="en-US" dirty="0"/>
              <a:t>/Toxic Shock require anti-toxin therapy as well</a:t>
            </a:r>
          </a:p>
          <a:p>
            <a:pPr lvl="2"/>
            <a:r>
              <a:rPr lang="en-US" dirty="0"/>
              <a:t>Clindamycin or linezolid are drugs that affect protein synthesis; toxins are proteins</a:t>
            </a:r>
          </a:p>
          <a:p>
            <a:r>
              <a:rPr lang="en-US" dirty="0" err="1"/>
              <a:t>Viridans</a:t>
            </a:r>
            <a:endParaRPr lang="en-US" dirty="0"/>
          </a:p>
          <a:p>
            <a:pPr lvl="1"/>
            <a:r>
              <a:rPr lang="en-US" dirty="0"/>
              <a:t>Almost always sensitive to Ceftriaxone. Penicillin sensitivity variable </a:t>
            </a:r>
          </a:p>
        </p:txBody>
      </p:sp>
    </p:spTree>
    <p:extLst>
      <p:ext uri="{BB962C8B-B14F-4D97-AF65-F5344CB8AC3E}">
        <p14:creationId xmlns:p14="http://schemas.microsoft.com/office/powerpoint/2010/main" val="102310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Enterococcus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Inhibited but not killed by beta lactam monotherapy</a:t>
            </a:r>
          </a:p>
          <a:p>
            <a:r>
              <a:rPr lang="en-US" dirty="0"/>
              <a:t>For endocarditis, require “bactericidal” therapy</a:t>
            </a:r>
          </a:p>
          <a:p>
            <a:pPr lvl="1"/>
            <a:r>
              <a:rPr lang="en-US" dirty="0"/>
              <a:t>Penicillin or ampicillin plus aminoglycoside</a:t>
            </a:r>
          </a:p>
          <a:p>
            <a:pPr lvl="1"/>
            <a:r>
              <a:rPr lang="en-US" dirty="0"/>
              <a:t>Alternative penicillin or ampicillin plus ceftriaxone</a:t>
            </a:r>
            <a:endParaRPr lang="en-US" dirty="0">
              <a:cs typeface="Calibri"/>
            </a:endParaRPr>
          </a:p>
          <a:p>
            <a:r>
              <a:rPr lang="en-US" dirty="0"/>
              <a:t>For non endocarditis, does not require ‘</a:t>
            </a:r>
            <a:r>
              <a:rPr lang="en-US" dirty="0" err="1"/>
              <a:t>cidal</a:t>
            </a:r>
            <a:r>
              <a:rPr lang="en-US" dirty="0"/>
              <a:t> therapy, so no need for combined therapy</a:t>
            </a:r>
          </a:p>
          <a:p>
            <a:r>
              <a:rPr lang="en-US" dirty="0"/>
              <a:t>VRE uncommon (8% of E faecium)</a:t>
            </a:r>
          </a:p>
          <a:p>
            <a:pPr lvl="1"/>
            <a:r>
              <a:rPr lang="en-US" dirty="0"/>
              <a:t>Choices include ampicillin for E faecalis, linezolid, daptomycin</a:t>
            </a:r>
          </a:p>
          <a:p>
            <a:pPr lvl="1"/>
            <a:r>
              <a:rPr lang="en-US" dirty="0"/>
              <a:t>Still requires “contact precautions” during and after active infection since GI colonization cannot be eradicated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82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Gram Negative Rods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Enterobacteriaceae: E coli, Klebsiella, Proteus, </a:t>
            </a:r>
            <a:r>
              <a:rPr lang="en-US" dirty="0" err="1"/>
              <a:t>Serratia</a:t>
            </a:r>
            <a:r>
              <a:rPr lang="en-US" dirty="0"/>
              <a:t>, </a:t>
            </a:r>
            <a:r>
              <a:rPr lang="en-US" dirty="0" err="1"/>
              <a:t>Shigella</a:t>
            </a:r>
            <a:r>
              <a:rPr lang="en-US" dirty="0"/>
              <a:t>, Salmonella, Citrobacter</a:t>
            </a:r>
          </a:p>
          <a:p>
            <a:pPr lvl="1"/>
            <a:r>
              <a:rPr lang="en-US" dirty="0"/>
              <a:t>Grow aerobically and anaerobically</a:t>
            </a:r>
          </a:p>
          <a:p>
            <a:pPr lvl="2"/>
            <a:r>
              <a:rPr lang="en-US" dirty="0"/>
              <a:t>Can grow in anaerobic as well as aerobic blood culture bottle</a:t>
            </a:r>
          </a:p>
          <a:p>
            <a:pPr lvl="1"/>
            <a:r>
              <a:rPr lang="en-US" dirty="0"/>
              <a:t>Increasing mechanisms of resistance (more later)</a:t>
            </a:r>
          </a:p>
          <a:p>
            <a:r>
              <a:rPr lang="en-US" dirty="0"/>
              <a:t>Non fermenters: Pseudomonas, Acinetobacter</a:t>
            </a:r>
          </a:p>
          <a:p>
            <a:pPr lvl="1"/>
            <a:r>
              <a:rPr lang="en-US" dirty="0"/>
              <a:t>Inherently drug resistant and increasing acquired resistance</a:t>
            </a:r>
          </a:p>
          <a:p>
            <a:pPr lvl="1"/>
            <a:r>
              <a:rPr lang="en-US" dirty="0"/>
              <a:t>Only grow in aerobic blood culture bottle</a:t>
            </a:r>
          </a:p>
          <a:p>
            <a:pPr lvl="1"/>
            <a:r>
              <a:rPr lang="en-US" dirty="0"/>
              <a:t>Opportunistic pathogens</a:t>
            </a:r>
          </a:p>
          <a:p>
            <a:pPr lvl="1"/>
            <a:r>
              <a:rPr lang="en-US" dirty="0"/>
              <a:t>Often require combination empiric therapy </a:t>
            </a:r>
            <a:r>
              <a:rPr lang="en-US" i="1" dirty="0"/>
              <a:t>until</a:t>
            </a:r>
            <a:r>
              <a:rPr lang="en-US" dirty="0"/>
              <a:t> susceptibility proven</a:t>
            </a:r>
          </a:p>
          <a:p>
            <a:pPr lvl="2"/>
            <a:r>
              <a:rPr lang="en-US" dirty="0"/>
              <a:t>No evidence that double coverage protects against emergence of resistance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80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Anaerobes: think of when dealing with infections coming from or adjacent to mucosal surfaces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Gram negative: Bacteroides, fusobacteria</a:t>
            </a:r>
          </a:p>
          <a:p>
            <a:pPr lvl="1"/>
            <a:r>
              <a:rPr lang="en-US" dirty="0">
                <a:cs typeface="Calibri"/>
              </a:rPr>
              <a:t>Normal distal gut and vaginal flora</a:t>
            </a:r>
          </a:p>
          <a:p>
            <a:pPr lvl="1"/>
            <a:r>
              <a:rPr lang="en-US" dirty="0"/>
              <a:t>Usually beta lactamase producing</a:t>
            </a:r>
          </a:p>
          <a:p>
            <a:pPr lvl="1"/>
            <a:r>
              <a:rPr lang="en-US" dirty="0"/>
              <a:t>Usually part of mixed flora</a:t>
            </a:r>
          </a:p>
          <a:p>
            <a:pPr lvl="1"/>
            <a:r>
              <a:rPr lang="en-US" dirty="0"/>
              <a:t>Distinct gram stain appearance and putrid odor</a:t>
            </a:r>
          </a:p>
          <a:p>
            <a:pPr lvl="2"/>
            <a:r>
              <a:rPr lang="en-US" dirty="0"/>
              <a:t>Proteus also have a distinct odor (H2S)</a:t>
            </a:r>
          </a:p>
          <a:p>
            <a:r>
              <a:rPr lang="en-US" dirty="0"/>
              <a:t>Gram positive: </a:t>
            </a:r>
            <a:r>
              <a:rPr lang="en-US" dirty="0" err="1"/>
              <a:t>peptococci</a:t>
            </a:r>
            <a:r>
              <a:rPr lang="en-US" dirty="0"/>
              <a:t>/</a:t>
            </a:r>
            <a:r>
              <a:rPr lang="en-US" dirty="0" err="1"/>
              <a:t>strept</a:t>
            </a:r>
            <a:r>
              <a:rPr lang="en-US" dirty="0"/>
              <a:t> and clostridia</a:t>
            </a:r>
          </a:p>
          <a:p>
            <a:pPr lvl="1"/>
            <a:r>
              <a:rPr lang="en-US" dirty="0">
                <a:cs typeface="Calibri"/>
              </a:rPr>
              <a:t>Normal oral pharyngeal flora</a:t>
            </a:r>
          </a:p>
          <a:p>
            <a:pPr lvl="1"/>
            <a:r>
              <a:rPr lang="en-US" dirty="0"/>
              <a:t>Not beta lactamase producing = penicillin Rx effective</a:t>
            </a:r>
          </a:p>
          <a:p>
            <a:pPr lvl="1"/>
            <a:r>
              <a:rPr lang="en-US" dirty="0"/>
              <a:t>More aero-tolerant and less susceptible to metronidazole</a:t>
            </a:r>
          </a:p>
        </p:txBody>
      </p:sp>
    </p:spTree>
    <p:extLst>
      <p:ext uri="{BB962C8B-B14F-4D97-AF65-F5344CB8AC3E}">
        <p14:creationId xmlns:p14="http://schemas.microsoft.com/office/powerpoint/2010/main" val="85784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Micro Lab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Bacteriology</a:t>
            </a:r>
          </a:p>
          <a:p>
            <a:pPr lvl="1"/>
            <a:r>
              <a:rPr lang="en-US" dirty="0"/>
              <a:t>Blood</a:t>
            </a:r>
          </a:p>
          <a:p>
            <a:pPr lvl="1"/>
            <a:r>
              <a:rPr lang="en-US" dirty="0"/>
              <a:t>Urine</a:t>
            </a:r>
          </a:p>
          <a:p>
            <a:pPr lvl="1"/>
            <a:r>
              <a:rPr lang="en-US" dirty="0"/>
              <a:t>Respiratory</a:t>
            </a:r>
          </a:p>
          <a:p>
            <a:pPr lvl="1"/>
            <a:r>
              <a:rPr lang="en-US" dirty="0"/>
              <a:t>Stool</a:t>
            </a:r>
          </a:p>
          <a:p>
            <a:pPr lvl="1"/>
            <a:r>
              <a:rPr lang="en-US" dirty="0"/>
              <a:t>Wounds</a:t>
            </a:r>
          </a:p>
          <a:p>
            <a:pPr lvl="1"/>
            <a:r>
              <a:rPr lang="en-US" dirty="0"/>
              <a:t>Sterile body fluids</a:t>
            </a:r>
          </a:p>
          <a:p>
            <a:pPr lvl="1"/>
            <a:r>
              <a:rPr lang="en-US" dirty="0"/>
              <a:t>Tissue</a:t>
            </a:r>
          </a:p>
          <a:p>
            <a:r>
              <a:rPr lang="en-US" dirty="0"/>
              <a:t>Serology</a:t>
            </a:r>
          </a:p>
          <a:p>
            <a:r>
              <a:rPr lang="en-US" dirty="0"/>
              <a:t>Molecular (formerly viral)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12716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2264</Words>
  <Application>Microsoft Office PowerPoint</Application>
  <PresentationFormat>Widescreen</PresentationFormat>
  <Paragraphs>326</Paragraphs>
  <Slides>42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Corbel</vt:lpstr>
      <vt:lpstr>Symbol</vt:lpstr>
      <vt:lpstr>Times New Roman</vt:lpstr>
      <vt:lpstr>Wingdings</vt:lpstr>
      <vt:lpstr>Wingdings 2</vt:lpstr>
      <vt:lpstr>ZapfHumnst BT</vt:lpstr>
      <vt:lpstr>Frame</vt:lpstr>
      <vt:lpstr>Introduction to Clinically Relevant Microbiology</vt:lpstr>
      <vt:lpstr>Outline</vt:lpstr>
      <vt:lpstr>PowerPoint Presentation</vt:lpstr>
      <vt:lpstr>Gram Positive Pathogens: staphylococci</vt:lpstr>
      <vt:lpstr>Streptococci</vt:lpstr>
      <vt:lpstr>Enterococcus</vt:lpstr>
      <vt:lpstr>Aerobic Gram Negative Rods</vt:lpstr>
      <vt:lpstr>Anaerobes: think of when dealing with infections coming from or adjacent to mucosal surfaces</vt:lpstr>
      <vt:lpstr>What Does the Micro Lab Do?</vt:lpstr>
      <vt:lpstr>Mycobacteria</vt:lpstr>
      <vt:lpstr>Atypical Mycobacteria</vt:lpstr>
      <vt:lpstr>Mycology</vt:lpstr>
      <vt:lpstr>Parasitology</vt:lpstr>
      <vt:lpstr>Virology</vt:lpstr>
      <vt:lpstr>Unique Features of Microbiology Lab</vt:lpstr>
      <vt:lpstr>Technology in Micro</vt:lpstr>
      <vt:lpstr>Some “Pearls”</vt:lpstr>
      <vt:lpstr>More Pearls</vt:lpstr>
      <vt:lpstr>Susceptibility Testing</vt:lpstr>
      <vt:lpstr>How Does a Patient Differ from a Test Tube?</vt:lpstr>
      <vt:lpstr>Therefore, Susceptibilities Can be Misleading</vt:lpstr>
      <vt:lpstr>Types of Susceptibility Testing</vt:lpstr>
      <vt:lpstr>Relationship between MIC and Zone Size</vt:lpstr>
      <vt:lpstr>What Does a MIC Mean?</vt:lpstr>
      <vt:lpstr>Case Example</vt:lpstr>
      <vt:lpstr>PowerPoint Presentation</vt:lpstr>
      <vt:lpstr>Mechanisms of Antimicrobial Activity FC Tenover Amer J Med 2006;119: S3-10</vt:lpstr>
      <vt:lpstr>PowerPoint Presentation</vt:lpstr>
      <vt:lpstr>Mechanisms of Antibiotic Resistance PM Hawkey,  The origins and molecular basis of antibiotic resistance. Brit Med J 1998;317: 657-660</vt:lpstr>
      <vt:lpstr>Amp C Cephalosporinases</vt:lpstr>
      <vt:lpstr>Amp C - Continued</vt:lpstr>
      <vt:lpstr>PowerPoint Presentation</vt:lpstr>
      <vt:lpstr>Another Beta Lactamase: Extended Spectrum Beta Lactamases (ESBL)</vt:lpstr>
      <vt:lpstr>The Last Line of Defense</vt:lpstr>
      <vt:lpstr>Carbapenemases in the U.S.</vt:lpstr>
      <vt:lpstr>Klebsiella Pneumoniae Carbapenemase </vt:lpstr>
      <vt:lpstr>A Primer on Beta Lactamases and Newer BLIs Van Duin, Bonomo. Clin Inf Dis 2016; 63 (2):234-241</vt:lpstr>
      <vt:lpstr>New Delhi Metalloproteinases (NDM-1):</vt:lpstr>
      <vt:lpstr>PowerPoint Presentation</vt:lpstr>
      <vt:lpstr>And, As If That Wasn’t Enough: Colistin Resistance! </vt:lpstr>
      <vt:lpstr>Resistance Summary</vt:lpstr>
      <vt:lpstr>Everything You Wanted to Know…..</vt:lpstr>
    </vt:vector>
  </TitlesOfParts>
  <Company>Texas Health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Clinically Relevant Microbiology</dc:title>
  <dc:creator>Goodman, Edward</dc:creator>
  <cp:lastModifiedBy>Strang, Sherie</cp:lastModifiedBy>
  <cp:revision>182</cp:revision>
  <dcterms:created xsi:type="dcterms:W3CDTF">2019-04-17T16:23:51Z</dcterms:created>
  <dcterms:modified xsi:type="dcterms:W3CDTF">2020-07-06T19:41:09Z</dcterms:modified>
</cp:coreProperties>
</file>